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4;&#1087;&#1088;&#1086;&#1089;%20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4;&#1087;&#1088;&#1086;&#1089;%2020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4;&#1087;&#1088;&#1086;&#1089;%2020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4;&#1087;&#1088;&#1086;&#1089;%20201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4;&#1087;&#1088;&#1086;&#1089;%20201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4;&#1087;&#1088;&#1086;&#1089;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/>
              <a:t>Доля получателей образовательных услуг, положительно оценивающих </a:t>
            </a:r>
            <a:r>
              <a:rPr lang="ru-RU" sz="1100">
                <a:solidFill>
                  <a:srgbClr val="FF0000"/>
                </a:solidFill>
              </a:rPr>
              <a:t>доброжелательность и вежливость работников организации </a:t>
            </a:r>
            <a:r>
              <a:rPr lang="ru-RU" sz="1100"/>
              <a:t>от общего числа опрошенных получателей образовательных услуг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339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Лист1!$F$8:$Q$8</c:f>
              <c:strCache>
                <c:ptCount val="12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  <c:pt idx="3">
                  <c:v>№4</c:v>
                </c:pt>
                <c:pt idx="4">
                  <c:v>№5</c:v>
                </c:pt>
                <c:pt idx="5">
                  <c:v>№6</c:v>
                </c:pt>
                <c:pt idx="6">
                  <c:v>№7</c:v>
                </c:pt>
                <c:pt idx="7">
                  <c:v>№8</c:v>
                </c:pt>
                <c:pt idx="8">
                  <c:v>№9</c:v>
                </c:pt>
                <c:pt idx="9">
                  <c:v>№10</c:v>
                </c:pt>
                <c:pt idx="10">
                  <c:v>№11</c:v>
                </c:pt>
                <c:pt idx="11">
                  <c:v>№12</c:v>
                </c:pt>
              </c:strCache>
            </c:strRef>
          </c:cat>
          <c:val>
            <c:numRef>
              <c:f>Лист1!$F$9:$Q$9</c:f>
              <c:numCache>
                <c:formatCode>General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94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829928"/>
        <c:axId val="165254568"/>
        <c:axId val="0"/>
      </c:bar3DChart>
      <c:catAx>
        <c:axId val="132829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5254568"/>
        <c:crosses val="autoZero"/>
        <c:auto val="1"/>
        <c:lblAlgn val="ctr"/>
        <c:lblOffset val="100"/>
        <c:noMultiLvlLbl val="0"/>
      </c:catAx>
      <c:valAx>
        <c:axId val="1652545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28299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accent4">
        <a:lumMod val="60000"/>
        <a:lumOff val="4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ru-RU" sz="1100"/>
              <a:t>Доля получателей образовательных услуг, удовлетворенных </a:t>
            </a:r>
            <a:r>
              <a:rPr lang="ru-RU" sz="1100">
                <a:solidFill>
                  <a:srgbClr val="FF0000"/>
                </a:solidFill>
              </a:rPr>
              <a:t>качеством предоставляемых образовательных услуг</a:t>
            </a:r>
            <a:r>
              <a:rPr lang="ru-RU" sz="1100"/>
              <a:t>, от общего числа опрошенных получателей образовательных услуг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Лист1!$F$8:$Q$8</c:f>
              <c:strCache>
                <c:ptCount val="12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  <c:pt idx="3">
                  <c:v>№4</c:v>
                </c:pt>
                <c:pt idx="4">
                  <c:v>№5</c:v>
                </c:pt>
                <c:pt idx="5">
                  <c:v>№6</c:v>
                </c:pt>
                <c:pt idx="6">
                  <c:v>№7</c:v>
                </c:pt>
                <c:pt idx="7">
                  <c:v>№8</c:v>
                </c:pt>
                <c:pt idx="8">
                  <c:v>№9</c:v>
                </c:pt>
                <c:pt idx="9">
                  <c:v>№10</c:v>
                </c:pt>
                <c:pt idx="10">
                  <c:v>№11</c:v>
                </c:pt>
                <c:pt idx="11">
                  <c:v>№12</c:v>
                </c:pt>
              </c:strCache>
            </c:strRef>
          </c:cat>
          <c:val>
            <c:numRef>
              <c:f>Лист1!$F$13:$Q$13</c:f>
              <c:numCache>
                <c:formatCode>General</c:formatCode>
                <c:ptCount val="12"/>
                <c:pt idx="0">
                  <c:v>94</c:v>
                </c:pt>
                <c:pt idx="1">
                  <c:v>86</c:v>
                </c:pt>
                <c:pt idx="2">
                  <c:v>96</c:v>
                </c:pt>
                <c:pt idx="3">
                  <c:v>100</c:v>
                </c:pt>
                <c:pt idx="4">
                  <c:v>88</c:v>
                </c:pt>
                <c:pt idx="5">
                  <c:v>95</c:v>
                </c:pt>
                <c:pt idx="6">
                  <c:v>100</c:v>
                </c:pt>
                <c:pt idx="7">
                  <c:v>92</c:v>
                </c:pt>
                <c:pt idx="8">
                  <c:v>88</c:v>
                </c:pt>
                <c:pt idx="9">
                  <c:v>74</c:v>
                </c:pt>
                <c:pt idx="10">
                  <c:v>96</c:v>
                </c:pt>
                <c:pt idx="11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02112"/>
        <c:axId val="166939312"/>
        <c:axId val="0"/>
      </c:bar3DChart>
      <c:catAx>
        <c:axId val="5302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6939312"/>
        <c:crosses val="autoZero"/>
        <c:auto val="1"/>
        <c:lblAlgn val="ctr"/>
        <c:lblOffset val="100"/>
        <c:noMultiLvlLbl val="0"/>
      </c:catAx>
      <c:valAx>
        <c:axId val="166939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021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accent5">
        <a:lumMod val="60000"/>
        <a:lumOff val="40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Доля получателей образовательных услуг, удовлетворенных    компетентностью работников организации, от общего числа опрошенных получателей образовательных услуг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Лист1!$F$8:$Q$8</c:f>
              <c:strCache>
                <c:ptCount val="12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  <c:pt idx="3">
                  <c:v>№4</c:v>
                </c:pt>
                <c:pt idx="4">
                  <c:v>№5</c:v>
                </c:pt>
                <c:pt idx="5">
                  <c:v>№6</c:v>
                </c:pt>
                <c:pt idx="6">
                  <c:v>№7</c:v>
                </c:pt>
                <c:pt idx="7">
                  <c:v>№8</c:v>
                </c:pt>
                <c:pt idx="8">
                  <c:v>№9</c:v>
                </c:pt>
                <c:pt idx="9">
                  <c:v>№10</c:v>
                </c:pt>
                <c:pt idx="10">
                  <c:v>№11</c:v>
                </c:pt>
                <c:pt idx="11">
                  <c:v>№12</c:v>
                </c:pt>
              </c:strCache>
            </c:strRef>
          </c:cat>
          <c:val>
            <c:numRef>
              <c:f>Лист1!$F$10:$Q$10</c:f>
              <c:numCache>
                <c:formatCode>General</c:formatCode>
                <c:ptCount val="12"/>
                <c:pt idx="0">
                  <c:v>100</c:v>
                </c:pt>
                <c:pt idx="1">
                  <c:v>96</c:v>
                </c:pt>
                <c:pt idx="2">
                  <c:v>100</c:v>
                </c:pt>
                <c:pt idx="3">
                  <c:v>100</c:v>
                </c:pt>
                <c:pt idx="4">
                  <c:v>94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96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6911448"/>
        <c:axId val="166911840"/>
        <c:axId val="0"/>
      </c:bar3DChart>
      <c:catAx>
        <c:axId val="166911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6911840"/>
        <c:crosses val="autoZero"/>
        <c:auto val="1"/>
        <c:lblAlgn val="ctr"/>
        <c:lblOffset val="100"/>
        <c:noMultiLvlLbl val="0"/>
      </c:catAx>
      <c:valAx>
        <c:axId val="1669118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669114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gradFill rotWithShape="1">
      <a:gsLst>
        <a:gs pos="28000">
          <a:schemeClr val="dk1">
            <a:tint val="18000"/>
            <a:satMod val="120000"/>
            <a:lumMod val="88000"/>
          </a:schemeClr>
        </a:gs>
        <a:gs pos="100000">
          <a:schemeClr val="dk1">
            <a:tint val="40000"/>
            <a:satMod val="100000"/>
            <a:lumMod val="78000"/>
          </a:schemeClr>
        </a:gs>
      </a:gsLst>
      <a:lin ang="5400000" scaled="0"/>
    </a:gradFill>
    <a:ln w="9525" cap="flat" cmpd="sng" algn="ctr">
      <a:solidFill>
        <a:schemeClr val="dk1"/>
      </a:solidFill>
      <a:prstDash val="solid"/>
    </a:ln>
    <a:effectLst>
      <a:outerShdw blurRad="63500" dist="50800" dir="5400000" sx="98000" sy="98000" rotWithShape="0">
        <a:srgbClr val="000000">
          <a:alpha val="2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Доля получателей образовательных услуг, удовлетворенных  материально-техническим обеспечением организации,  от общего числа опрошенных получателей образовательных услуг 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Лист1!$F$8:$Q$8</c:f>
              <c:strCache>
                <c:ptCount val="12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  <c:pt idx="3">
                  <c:v>№4</c:v>
                </c:pt>
                <c:pt idx="4">
                  <c:v>№5</c:v>
                </c:pt>
                <c:pt idx="5">
                  <c:v>№6</c:v>
                </c:pt>
                <c:pt idx="6">
                  <c:v>№7</c:v>
                </c:pt>
                <c:pt idx="7">
                  <c:v>№8</c:v>
                </c:pt>
                <c:pt idx="8">
                  <c:v>№9</c:v>
                </c:pt>
                <c:pt idx="9">
                  <c:v>№10</c:v>
                </c:pt>
                <c:pt idx="10">
                  <c:v>№11</c:v>
                </c:pt>
                <c:pt idx="11">
                  <c:v>№12</c:v>
                </c:pt>
              </c:strCache>
            </c:strRef>
          </c:cat>
          <c:val>
            <c:numRef>
              <c:f>Лист1!$F$12:$Q$12</c:f>
              <c:numCache>
                <c:formatCode>General</c:formatCode>
                <c:ptCount val="12"/>
                <c:pt idx="0">
                  <c:v>76</c:v>
                </c:pt>
                <c:pt idx="1">
                  <c:v>80</c:v>
                </c:pt>
                <c:pt idx="2">
                  <c:v>91</c:v>
                </c:pt>
                <c:pt idx="3">
                  <c:v>89.4</c:v>
                </c:pt>
                <c:pt idx="4">
                  <c:v>87</c:v>
                </c:pt>
                <c:pt idx="5">
                  <c:v>91</c:v>
                </c:pt>
                <c:pt idx="6">
                  <c:v>70</c:v>
                </c:pt>
                <c:pt idx="7">
                  <c:v>75</c:v>
                </c:pt>
                <c:pt idx="8">
                  <c:v>80</c:v>
                </c:pt>
                <c:pt idx="9">
                  <c:v>59</c:v>
                </c:pt>
                <c:pt idx="10">
                  <c:v>78</c:v>
                </c:pt>
                <c:pt idx="11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6912624"/>
        <c:axId val="166913016"/>
        <c:axId val="0"/>
      </c:bar3DChart>
      <c:catAx>
        <c:axId val="166912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6913016"/>
        <c:crosses val="autoZero"/>
        <c:auto val="1"/>
        <c:lblAlgn val="ctr"/>
        <c:lblOffset val="100"/>
        <c:noMultiLvlLbl val="0"/>
      </c:catAx>
      <c:valAx>
        <c:axId val="1669130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669126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gradFill rotWithShape="1">
      <a:gsLst>
        <a:gs pos="28000">
          <a:schemeClr val="accent1">
            <a:tint val="18000"/>
            <a:satMod val="120000"/>
            <a:lumMod val="88000"/>
          </a:schemeClr>
        </a:gs>
        <a:gs pos="100000">
          <a:schemeClr val="accent1">
            <a:tint val="40000"/>
            <a:satMod val="100000"/>
            <a:lumMod val="78000"/>
          </a:schemeClr>
        </a:gs>
      </a:gsLst>
      <a:lin ang="5400000" scaled="0"/>
    </a:gradFill>
    <a:ln w="9525" cap="flat" cmpd="sng" algn="ctr">
      <a:solidFill>
        <a:schemeClr val="accent1"/>
      </a:solidFill>
      <a:prstDash val="solid"/>
    </a:ln>
    <a:effectLst>
      <a:outerShdw blurRad="63500" dist="50800" dir="5400000" sx="98000" sy="98000" rotWithShape="0">
        <a:srgbClr val="000000">
          <a:alpha val="2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Доля получателей образовательных услуг, которые готовы рекомендовать организацию родственникам и знакомым, от общего числа опрошенных получателей образовательных услуг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Лист1!$F$8:$Q$8</c:f>
              <c:strCache>
                <c:ptCount val="12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  <c:pt idx="3">
                  <c:v>№4</c:v>
                </c:pt>
                <c:pt idx="4">
                  <c:v>№5</c:v>
                </c:pt>
                <c:pt idx="5">
                  <c:v>№6</c:v>
                </c:pt>
                <c:pt idx="6">
                  <c:v>№7</c:v>
                </c:pt>
                <c:pt idx="7">
                  <c:v>№8</c:v>
                </c:pt>
                <c:pt idx="8">
                  <c:v>№9</c:v>
                </c:pt>
                <c:pt idx="9">
                  <c:v>№10</c:v>
                </c:pt>
                <c:pt idx="10">
                  <c:v>№11</c:v>
                </c:pt>
                <c:pt idx="11">
                  <c:v>№12</c:v>
                </c:pt>
              </c:strCache>
            </c:strRef>
          </c:cat>
          <c:val>
            <c:numRef>
              <c:f>Лист1!$F$14:$Q$14</c:f>
              <c:numCache>
                <c:formatCode>General</c:formatCode>
                <c:ptCount val="12"/>
                <c:pt idx="0">
                  <c:v>94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94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81</c:v>
                </c:pt>
                <c:pt idx="10">
                  <c:v>96</c:v>
                </c:pt>
                <c:pt idx="11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6913800"/>
        <c:axId val="166914192"/>
        <c:axId val="0"/>
      </c:bar3DChart>
      <c:catAx>
        <c:axId val="166913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6914192"/>
        <c:crosses val="autoZero"/>
        <c:auto val="1"/>
        <c:lblAlgn val="ctr"/>
        <c:lblOffset val="100"/>
        <c:noMultiLvlLbl val="0"/>
      </c:catAx>
      <c:valAx>
        <c:axId val="1669141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66913800"/>
        <c:crosses val="autoZero"/>
        <c:crossBetween val="between"/>
      </c:valAx>
    </c:plotArea>
    <c:plotVisOnly val="1"/>
    <c:dispBlanksAs val="gap"/>
    <c:showDLblsOverMax val="0"/>
  </c:chart>
  <c:spPr>
    <a:gradFill rotWithShape="1">
      <a:gsLst>
        <a:gs pos="28000">
          <a:schemeClr val="dk1">
            <a:tint val="18000"/>
            <a:satMod val="120000"/>
            <a:lumMod val="88000"/>
          </a:schemeClr>
        </a:gs>
        <a:gs pos="100000">
          <a:schemeClr val="dk1">
            <a:tint val="40000"/>
            <a:satMod val="100000"/>
            <a:lumMod val="78000"/>
          </a:schemeClr>
        </a:gs>
      </a:gsLst>
      <a:lin ang="5400000" scaled="0"/>
    </a:gradFill>
    <a:ln w="9525" cap="flat" cmpd="sng" algn="ctr">
      <a:solidFill>
        <a:schemeClr val="dk1"/>
      </a:solidFill>
      <a:prstDash val="solid"/>
    </a:ln>
    <a:effectLst>
      <a:outerShdw blurRad="63500" dist="50800" dir="5400000" sx="98000" sy="98000" rotWithShape="0">
        <a:srgbClr val="000000">
          <a:alpha val="2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Независимая оценка  качества деятельности ГБДОУ ЦРР-д/с № 33 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(Лист1!$B$9:$B$10,Лист1!$B$12:$B$14)</c:f>
              <c:strCache>
                <c:ptCount val="5"/>
                <c:pt idx="0">
                  <c:v>Доля получателей образовательных услуг, положительно оценивающих доброжелательность и вежливость работников организации от общего числа опрошенных получателей образовательных услуг</c:v>
                </c:pt>
                <c:pt idx="1">
                  <c:v>Доля получателей образовательных услуг, удовлетворенных компетентностью работников организации, от общего числа опрошенных получателей образовательных услуг</c:v>
                </c:pt>
                <c:pt idx="2">
                  <c:v>Доля получателей образовательных услуг, удовлетворенных материально-техническим обеспечением организации, от общего числа опрошенных получателей образовательных услуг</c:v>
                </c:pt>
                <c:pt idx="3">
                  <c:v>Доля получателей образовательных услуг, удовлетворенных качеством предоставляемых образовательных услуг, от общего числа опрошенных получателей образовательных услуг</c:v>
                </c:pt>
                <c:pt idx="4">
                  <c:v>Доля получателей образовательных услуг, которые готовы рекомендовать организацию родственникам и знакомым, от общего числа опрошенных получателей образовательных услуг</c:v>
                </c:pt>
              </c:strCache>
            </c:strRef>
          </c:cat>
          <c:val>
            <c:numRef>
              <c:f>(Лист1!$R$9:$R$10,Лист1!$R$12:$R$14)</c:f>
              <c:numCache>
                <c:formatCode>0.0</c:formatCode>
                <c:ptCount val="5"/>
                <c:pt idx="0">
                  <c:v>99.5</c:v>
                </c:pt>
                <c:pt idx="1">
                  <c:v>98.833333333333329</c:v>
                </c:pt>
                <c:pt idx="2">
                  <c:v>80.95</c:v>
                </c:pt>
                <c:pt idx="3">
                  <c:v>92</c:v>
                </c:pt>
                <c:pt idx="4">
                  <c:v>96.666666666666671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8"/>
        <c:gapDepth val="130"/>
        <c:shape val="box"/>
        <c:axId val="166914976"/>
        <c:axId val="166373360"/>
        <c:axId val="0"/>
      </c:bar3DChart>
      <c:catAx>
        <c:axId val="1669149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6373360"/>
        <c:crosses val="autoZero"/>
        <c:auto val="1"/>
        <c:lblAlgn val="ctr"/>
        <c:lblOffset val="100"/>
        <c:noMultiLvlLbl val="0"/>
      </c:catAx>
      <c:valAx>
        <c:axId val="16637336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66914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451161204422691"/>
          <c:y val="9.3183177015419325E-2"/>
          <c:w val="0.33819733963562976"/>
          <c:h val="0.89651131599412925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15875" cap="flat" cmpd="sng" algn="ctr">
      <a:solidFill>
        <a:schemeClr val="dk1">
          <a:shade val="75000"/>
          <a:satMod val="125000"/>
          <a:lumMod val="75000"/>
        </a:schemeClr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1.bp.blogspot.com/-pd-_WrOAN7U/Vu2wMKO7GVI/AAAAAAAABKY/GVdX2SsuynMF-jPv15Macryux6RhCJfjA/s1600/rodinny_vikend_na_morave_172_13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627485" cy="301444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016" y="118355"/>
            <a:ext cx="88569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0070C0"/>
                </a:solidFill>
              </a:rPr>
              <a:t>Независимая оценка качества деятельности </a:t>
            </a:r>
            <a:endParaRPr lang="ru-RU" sz="40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4000" b="1" i="1" dirty="0" smtClean="0">
                <a:solidFill>
                  <a:srgbClr val="0070C0"/>
                </a:solidFill>
              </a:rPr>
              <a:t>ГБДОУ </a:t>
            </a:r>
            <a:r>
              <a:rPr lang="ru-RU" sz="4000" b="1" i="1" dirty="0">
                <a:solidFill>
                  <a:srgbClr val="0070C0"/>
                </a:solidFill>
              </a:rPr>
              <a:t>центра развития ребенка – детского сада № 33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76" y="2672900"/>
            <a:ext cx="3240359" cy="2430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54942"/>
            <a:ext cx="2376264" cy="223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09531"/>
            <a:ext cx="316835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83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2402216"/>
              </p:ext>
            </p:extLst>
          </p:nvPr>
        </p:nvGraphicFramePr>
        <p:xfrm>
          <a:off x="179512" y="188641"/>
          <a:ext cx="590465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508850"/>
              </p:ext>
            </p:extLst>
          </p:nvPr>
        </p:nvGraphicFramePr>
        <p:xfrm>
          <a:off x="2771800" y="2924944"/>
          <a:ext cx="5726205" cy="2905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1606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673536"/>
              </p:ext>
            </p:extLst>
          </p:nvPr>
        </p:nvGraphicFramePr>
        <p:xfrm>
          <a:off x="251520" y="188640"/>
          <a:ext cx="6696744" cy="2929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850991"/>
              </p:ext>
            </p:extLst>
          </p:nvPr>
        </p:nvGraphicFramePr>
        <p:xfrm>
          <a:off x="1763688" y="3284984"/>
          <a:ext cx="7220318" cy="2929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3879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064781"/>
              </p:ext>
            </p:extLst>
          </p:nvPr>
        </p:nvGraphicFramePr>
        <p:xfrm>
          <a:off x="971600" y="1268760"/>
          <a:ext cx="720080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8233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1624384"/>
              </p:ext>
            </p:extLst>
          </p:nvPr>
        </p:nvGraphicFramePr>
        <p:xfrm>
          <a:off x="177893" y="764704"/>
          <a:ext cx="8788213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668584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</TotalTime>
  <Words>112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Алексеевна</dc:creator>
  <cp:lastModifiedBy>яна</cp:lastModifiedBy>
  <cp:revision>4</cp:revision>
  <dcterms:created xsi:type="dcterms:W3CDTF">2017-01-25T08:23:42Z</dcterms:created>
  <dcterms:modified xsi:type="dcterms:W3CDTF">2017-02-08T08:35:51Z</dcterms:modified>
</cp:coreProperties>
</file>