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</p:sldMasterIdLst>
  <p:notesMasterIdLst>
    <p:notesMasterId r:id="rId34"/>
  </p:notesMasterIdLst>
  <p:sldIdLst>
    <p:sldId id="330" r:id="rId2"/>
    <p:sldId id="319" r:id="rId3"/>
    <p:sldId id="271" r:id="rId4"/>
    <p:sldId id="351" r:id="rId5"/>
    <p:sldId id="333" r:id="rId6"/>
    <p:sldId id="331" r:id="rId7"/>
    <p:sldId id="310" r:id="rId8"/>
    <p:sldId id="321" r:id="rId9"/>
    <p:sldId id="332" r:id="rId10"/>
    <p:sldId id="334" r:id="rId11"/>
    <p:sldId id="352" r:id="rId12"/>
    <p:sldId id="338" r:id="rId13"/>
    <p:sldId id="345" r:id="rId14"/>
    <p:sldId id="336" r:id="rId15"/>
    <p:sldId id="337" r:id="rId16"/>
    <p:sldId id="340" r:id="rId17"/>
    <p:sldId id="312" r:id="rId18"/>
    <p:sldId id="343" r:id="rId19"/>
    <p:sldId id="313" r:id="rId20"/>
    <p:sldId id="344" r:id="rId21"/>
    <p:sldId id="314" r:id="rId22"/>
    <p:sldId id="346" r:id="rId23"/>
    <p:sldId id="347" r:id="rId24"/>
    <p:sldId id="315" r:id="rId25"/>
    <p:sldId id="348" r:id="rId26"/>
    <p:sldId id="289" r:id="rId27"/>
    <p:sldId id="325" r:id="rId28"/>
    <p:sldId id="326" r:id="rId29"/>
    <p:sldId id="327" r:id="rId30"/>
    <p:sldId id="350" r:id="rId31"/>
    <p:sldId id="349" r:id="rId32"/>
    <p:sldId id="264" r:id="rId3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000099"/>
    <a:srgbClr val="020406"/>
    <a:srgbClr val="A50021"/>
    <a:srgbClr val="FF0066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9" autoAdjust="0"/>
    <p:restoredTop sz="94660"/>
  </p:normalViewPr>
  <p:slideViewPr>
    <p:cSldViewPr>
      <p:cViewPr varScale="1">
        <p:scale>
          <a:sx n="70" d="100"/>
          <a:sy n="70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&#1048;&#1054;&#1052;%204.docx" TargetMode="External"/><Relationship Id="rId2" Type="http://schemas.openxmlformats.org/officeDocument/2006/relationships/hyperlink" Target="&#1048;&#1054;&#1052;%202.docx" TargetMode="External"/><Relationship Id="rId1" Type="http://schemas.openxmlformats.org/officeDocument/2006/relationships/hyperlink" Target="&#1048;&#1054;&#1052;%201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BA17A-1EA7-4C4A-B8ED-FF2A5F477DC7}" type="doc">
      <dgm:prSet loTypeId="urn:microsoft.com/office/officeart/2005/8/layout/vList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C3D3E80-6DCB-4581-8F26-C0F2E5F8ECA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Формирование кадровой политики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EDC6859-FD9B-466F-ACC9-1F0A2574F983}" type="parTrans" cxnId="{39C17E11-7F1A-4C69-9ACC-F160147FF8B8}">
      <dgm:prSet/>
      <dgm:spPr/>
      <dgm:t>
        <a:bodyPr/>
        <a:lstStyle/>
        <a:p>
          <a:endParaRPr lang="ru-RU"/>
        </a:p>
      </dgm:t>
    </dgm:pt>
    <dgm:pt modelId="{3EF69C57-C1C5-44C3-A6EB-7328C0D6B09A}" type="sibTrans" cxnId="{39C17E11-7F1A-4C69-9ACC-F160147FF8B8}">
      <dgm:prSet/>
      <dgm:spPr/>
      <dgm:t>
        <a:bodyPr/>
        <a:lstStyle/>
        <a:p>
          <a:endParaRPr lang="ru-RU"/>
        </a:p>
      </dgm:t>
    </dgm:pt>
    <dgm:pt modelId="{805B82D6-0D07-4F8E-A9FC-BBC9CFA0211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Организация обучения и аттестации работников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08B615FD-79E4-4541-B928-D71CFAD78699}" type="parTrans" cxnId="{3F9B4979-D264-4445-B488-814336CE7126}">
      <dgm:prSet/>
      <dgm:spPr/>
      <dgm:t>
        <a:bodyPr/>
        <a:lstStyle/>
        <a:p>
          <a:endParaRPr lang="ru-RU"/>
        </a:p>
      </dgm:t>
    </dgm:pt>
    <dgm:pt modelId="{6C316C9C-DE4B-4AF9-90D9-B5ABB9B8D484}" type="sibTrans" cxnId="{3F9B4979-D264-4445-B488-814336CE7126}">
      <dgm:prSet/>
      <dgm:spPr/>
      <dgm:t>
        <a:bodyPr/>
        <a:lstStyle/>
        <a:p>
          <a:endParaRPr lang="ru-RU"/>
        </a:p>
      </dgm:t>
    </dgm:pt>
    <dgm:pt modelId="{9D50702B-90FF-4810-8B61-4EE09A98871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Заключение трудовых договоров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56DE1E6E-0711-440F-A0A7-5011D6A469B3}" type="parTrans" cxnId="{17204583-65E1-4A84-A7D5-86E4E67AC51C}">
      <dgm:prSet/>
      <dgm:spPr/>
      <dgm:t>
        <a:bodyPr/>
        <a:lstStyle/>
        <a:p>
          <a:endParaRPr lang="ru-RU"/>
        </a:p>
      </dgm:t>
    </dgm:pt>
    <dgm:pt modelId="{D2AF269B-C4C2-44E6-8BDA-F7B9476A3ADF}" type="sibTrans" cxnId="{17204583-65E1-4A84-A7D5-86E4E67AC51C}">
      <dgm:prSet/>
      <dgm:spPr/>
      <dgm:t>
        <a:bodyPr/>
        <a:lstStyle/>
        <a:p>
          <a:endParaRPr lang="ru-RU"/>
        </a:p>
      </dgm:t>
    </dgm:pt>
    <dgm:pt modelId="{4CCAF2B1-FFF2-4AA8-833E-86C76779FDB0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Разработка должностных инструкций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E7B4FD49-0AAE-416A-88A1-16A2A9B1A519}" type="parTrans" cxnId="{6520C2E6-7B2C-4CA1-B0BA-FBF58F5BBCAC}">
      <dgm:prSet/>
      <dgm:spPr/>
      <dgm:t>
        <a:bodyPr/>
        <a:lstStyle/>
        <a:p>
          <a:endParaRPr lang="ru-RU"/>
        </a:p>
      </dgm:t>
    </dgm:pt>
    <dgm:pt modelId="{5E46E003-FA5E-47B0-8997-36BC263ACF21}" type="sibTrans" cxnId="{6520C2E6-7B2C-4CA1-B0BA-FBF58F5BBCAC}">
      <dgm:prSet/>
      <dgm:spPr/>
      <dgm:t>
        <a:bodyPr/>
        <a:lstStyle/>
        <a:p>
          <a:endParaRPr lang="ru-RU"/>
        </a:p>
      </dgm:t>
    </dgm:pt>
    <dgm:pt modelId="{189B7BC5-7DA7-45B4-B3B5-19E9E4A90D8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Установление системы оплаты труда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3985312C-9D71-43DE-8E5E-15D627DE423C}" type="parTrans" cxnId="{554C8654-A4DD-4CF2-B339-4E4B2E4722B0}">
      <dgm:prSet/>
      <dgm:spPr/>
      <dgm:t>
        <a:bodyPr/>
        <a:lstStyle/>
        <a:p>
          <a:endParaRPr lang="ru-RU"/>
        </a:p>
      </dgm:t>
    </dgm:pt>
    <dgm:pt modelId="{30695C5D-DFB1-4CD3-89CA-A7DBA1C1D4D2}" type="sibTrans" cxnId="{554C8654-A4DD-4CF2-B339-4E4B2E4722B0}">
      <dgm:prSet/>
      <dgm:spPr/>
      <dgm:t>
        <a:bodyPr/>
        <a:lstStyle/>
        <a:p>
          <a:endParaRPr lang="ru-RU"/>
        </a:p>
      </dgm:t>
    </dgm:pt>
    <dgm:pt modelId="{DB7D836B-8945-4E30-80A6-B22AB431CDBE}" type="pres">
      <dgm:prSet presAssocID="{259BA17A-1EA7-4C4A-B8ED-FF2A5F477D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9A897-FE4A-4C37-BD38-BDAFC696F5E0}" type="pres">
      <dgm:prSet presAssocID="{5C3D3E80-6DCB-4581-8F26-C0F2E5F8ECA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2727B-C218-422B-999F-FDC9A74348D0}" type="pres">
      <dgm:prSet presAssocID="{3EF69C57-C1C5-44C3-A6EB-7328C0D6B09A}" presName="spacer" presStyleCnt="0"/>
      <dgm:spPr/>
      <dgm:t>
        <a:bodyPr/>
        <a:lstStyle/>
        <a:p>
          <a:endParaRPr lang="ru-RU"/>
        </a:p>
      </dgm:t>
    </dgm:pt>
    <dgm:pt modelId="{2858F282-AD09-4BF0-A33F-206B6AF63BD2}" type="pres">
      <dgm:prSet presAssocID="{805B82D6-0D07-4F8E-A9FC-BBC9CFA0211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24615-650E-499F-A362-54604F7AFAA8}" type="pres">
      <dgm:prSet presAssocID="{6C316C9C-DE4B-4AF9-90D9-B5ABB9B8D484}" presName="spacer" presStyleCnt="0"/>
      <dgm:spPr/>
      <dgm:t>
        <a:bodyPr/>
        <a:lstStyle/>
        <a:p>
          <a:endParaRPr lang="ru-RU"/>
        </a:p>
      </dgm:t>
    </dgm:pt>
    <dgm:pt modelId="{9CFF5E2F-1FC0-4C61-BDD6-D6205219E924}" type="pres">
      <dgm:prSet presAssocID="{9D50702B-90FF-4810-8B61-4EE09A988717}" presName="parentText" presStyleLbl="node1" presStyleIdx="2" presStyleCnt="5" custLinFactY="-9276" custLinFactNeighborX="-1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521C4-F19A-49BC-83F6-E9E28CE45C9E}" type="pres">
      <dgm:prSet presAssocID="{D2AF269B-C4C2-44E6-8BDA-F7B9476A3ADF}" presName="spacer" presStyleCnt="0"/>
      <dgm:spPr/>
      <dgm:t>
        <a:bodyPr/>
        <a:lstStyle/>
        <a:p>
          <a:endParaRPr lang="ru-RU"/>
        </a:p>
      </dgm:t>
    </dgm:pt>
    <dgm:pt modelId="{B465585A-56F5-401F-B0E6-F70AEE68DBEC}" type="pres">
      <dgm:prSet presAssocID="{189B7BC5-7DA7-45B4-B3B5-19E9E4A90D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06ABB-C96C-4A54-A8FF-A8C96E9C9C5A}" type="pres">
      <dgm:prSet presAssocID="{30695C5D-DFB1-4CD3-89CA-A7DBA1C1D4D2}" presName="spacer" presStyleCnt="0"/>
      <dgm:spPr/>
      <dgm:t>
        <a:bodyPr/>
        <a:lstStyle/>
        <a:p>
          <a:endParaRPr lang="ru-RU"/>
        </a:p>
      </dgm:t>
    </dgm:pt>
    <dgm:pt modelId="{1F10A4AD-1FDE-4B8E-8EF9-C836BFB20604}" type="pres">
      <dgm:prSet presAssocID="{4CCAF2B1-FFF2-4AA8-833E-86C76779FDB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D2D338-CCDD-4540-824F-8DE83F3C965A}" type="presOf" srcId="{5C3D3E80-6DCB-4581-8F26-C0F2E5F8ECA1}" destId="{0ED9A897-FE4A-4C37-BD38-BDAFC696F5E0}" srcOrd="0" destOrd="0" presId="urn:microsoft.com/office/officeart/2005/8/layout/vList2"/>
    <dgm:cxn modelId="{3F9B4979-D264-4445-B488-814336CE7126}" srcId="{259BA17A-1EA7-4C4A-B8ED-FF2A5F477DC7}" destId="{805B82D6-0D07-4F8E-A9FC-BBC9CFA02116}" srcOrd="1" destOrd="0" parTransId="{08B615FD-79E4-4541-B928-D71CFAD78699}" sibTransId="{6C316C9C-DE4B-4AF9-90D9-B5ABB9B8D484}"/>
    <dgm:cxn modelId="{9061EC2B-E035-4189-9D08-4498ABCB0C27}" type="presOf" srcId="{189B7BC5-7DA7-45B4-B3B5-19E9E4A90D81}" destId="{B465585A-56F5-401F-B0E6-F70AEE68DBEC}" srcOrd="0" destOrd="0" presId="urn:microsoft.com/office/officeart/2005/8/layout/vList2"/>
    <dgm:cxn modelId="{2AD3FB05-D82F-4754-9ACB-908C51A65DD4}" type="presOf" srcId="{9D50702B-90FF-4810-8B61-4EE09A988717}" destId="{9CFF5E2F-1FC0-4C61-BDD6-D6205219E924}" srcOrd="0" destOrd="0" presId="urn:microsoft.com/office/officeart/2005/8/layout/vList2"/>
    <dgm:cxn modelId="{6520C2E6-7B2C-4CA1-B0BA-FBF58F5BBCAC}" srcId="{259BA17A-1EA7-4C4A-B8ED-FF2A5F477DC7}" destId="{4CCAF2B1-FFF2-4AA8-833E-86C76779FDB0}" srcOrd="4" destOrd="0" parTransId="{E7B4FD49-0AAE-416A-88A1-16A2A9B1A519}" sibTransId="{5E46E003-FA5E-47B0-8997-36BC263ACF21}"/>
    <dgm:cxn modelId="{17204583-65E1-4A84-A7D5-86E4E67AC51C}" srcId="{259BA17A-1EA7-4C4A-B8ED-FF2A5F477DC7}" destId="{9D50702B-90FF-4810-8B61-4EE09A988717}" srcOrd="2" destOrd="0" parTransId="{56DE1E6E-0711-440F-A0A7-5011D6A469B3}" sibTransId="{D2AF269B-C4C2-44E6-8BDA-F7B9476A3ADF}"/>
    <dgm:cxn modelId="{F06061D7-0AE7-4DA9-A9C4-BED43883E608}" type="presOf" srcId="{259BA17A-1EA7-4C4A-B8ED-FF2A5F477DC7}" destId="{DB7D836B-8945-4E30-80A6-B22AB431CDBE}" srcOrd="0" destOrd="0" presId="urn:microsoft.com/office/officeart/2005/8/layout/vList2"/>
    <dgm:cxn modelId="{FFC260F5-637A-47A0-AE02-E547DB875EE5}" type="presOf" srcId="{4CCAF2B1-FFF2-4AA8-833E-86C76779FDB0}" destId="{1F10A4AD-1FDE-4B8E-8EF9-C836BFB20604}" srcOrd="0" destOrd="0" presId="urn:microsoft.com/office/officeart/2005/8/layout/vList2"/>
    <dgm:cxn modelId="{3DF44447-D490-465B-9BA5-E23F52F1CF4B}" type="presOf" srcId="{805B82D6-0D07-4F8E-A9FC-BBC9CFA02116}" destId="{2858F282-AD09-4BF0-A33F-206B6AF63BD2}" srcOrd="0" destOrd="0" presId="urn:microsoft.com/office/officeart/2005/8/layout/vList2"/>
    <dgm:cxn modelId="{39C17E11-7F1A-4C69-9ACC-F160147FF8B8}" srcId="{259BA17A-1EA7-4C4A-B8ED-FF2A5F477DC7}" destId="{5C3D3E80-6DCB-4581-8F26-C0F2E5F8ECA1}" srcOrd="0" destOrd="0" parTransId="{AEDC6859-FD9B-466F-ACC9-1F0A2574F983}" sibTransId="{3EF69C57-C1C5-44C3-A6EB-7328C0D6B09A}"/>
    <dgm:cxn modelId="{554C8654-A4DD-4CF2-B339-4E4B2E4722B0}" srcId="{259BA17A-1EA7-4C4A-B8ED-FF2A5F477DC7}" destId="{189B7BC5-7DA7-45B4-B3B5-19E9E4A90D81}" srcOrd="3" destOrd="0" parTransId="{3985312C-9D71-43DE-8E5E-15D627DE423C}" sibTransId="{30695C5D-DFB1-4CD3-89CA-A7DBA1C1D4D2}"/>
    <dgm:cxn modelId="{AFE37892-F432-484D-9E3B-9FD72B954E00}" type="presParOf" srcId="{DB7D836B-8945-4E30-80A6-B22AB431CDBE}" destId="{0ED9A897-FE4A-4C37-BD38-BDAFC696F5E0}" srcOrd="0" destOrd="0" presId="urn:microsoft.com/office/officeart/2005/8/layout/vList2"/>
    <dgm:cxn modelId="{C28F28A6-1EE0-4F2D-B2FA-A6D9BE01E21D}" type="presParOf" srcId="{DB7D836B-8945-4E30-80A6-B22AB431CDBE}" destId="{A3B2727B-C218-422B-999F-FDC9A74348D0}" srcOrd="1" destOrd="0" presId="urn:microsoft.com/office/officeart/2005/8/layout/vList2"/>
    <dgm:cxn modelId="{B4DB78F5-2BE6-4B4F-8D01-69B6DB77B94B}" type="presParOf" srcId="{DB7D836B-8945-4E30-80A6-B22AB431CDBE}" destId="{2858F282-AD09-4BF0-A33F-206B6AF63BD2}" srcOrd="2" destOrd="0" presId="urn:microsoft.com/office/officeart/2005/8/layout/vList2"/>
    <dgm:cxn modelId="{C62B31D5-9805-4F23-A277-045DD00274E2}" type="presParOf" srcId="{DB7D836B-8945-4E30-80A6-B22AB431CDBE}" destId="{23424615-650E-499F-A362-54604F7AFAA8}" srcOrd="3" destOrd="0" presId="urn:microsoft.com/office/officeart/2005/8/layout/vList2"/>
    <dgm:cxn modelId="{7BE69C59-F133-4CF9-B90D-0ACADEB553BF}" type="presParOf" srcId="{DB7D836B-8945-4E30-80A6-B22AB431CDBE}" destId="{9CFF5E2F-1FC0-4C61-BDD6-D6205219E924}" srcOrd="4" destOrd="0" presId="urn:microsoft.com/office/officeart/2005/8/layout/vList2"/>
    <dgm:cxn modelId="{F4EF33D3-CFC9-4722-9A22-928340FEA895}" type="presParOf" srcId="{DB7D836B-8945-4E30-80A6-B22AB431CDBE}" destId="{6F4521C4-F19A-49BC-83F6-E9E28CE45C9E}" srcOrd="5" destOrd="0" presId="urn:microsoft.com/office/officeart/2005/8/layout/vList2"/>
    <dgm:cxn modelId="{075D3C0D-38E8-424F-9FFF-401B38160E74}" type="presParOf" srcId="{DB7D836B-8945-4E30-80A6-B22AB431CDBE}" destId="{B465585A-56F5-401F-B0E6-F70AEE68DBEC}" srcOrd="6" destOrd="0" presId="urn:microsoft.com/office/officeart/2005/8/layout/vList2"/>
    <dgm:cxn modelId="{EDB42DC2-CFA7-4E11-BE6C-1A206B75DA3B}" type="presParOf" srcId="{DB7D836B-8945-4E30-80A6-B22AB431CDBE}" destId="{E5106ABB-C96C-4A54-A8FF-A8C96E9C9C5A}" srcOrd="7" destOrd="0" presId="urn:microsoft.com/office/officeart/2005/8/layout/vList2"/>
    <dgm:cxn modelId="{E4CC14D0-1E35-46CB-B260-8B84EDEB8553}" type="presParOf" srcId="{DB7D836B-8945-4E30-80A6-B22AB431CDBE}" destId="{1F10A4AD-1FDE-4B8E-8EF9-C836BFB2060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8F24A2-6D2E-4CAF-959C-9E1884B7F173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F8D4B7E-F55C-4F7E-9BD6-420A98619A58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lt1">
                <a:shade val="30000"/>
                <a:satMod val="115000"/>
              </a:schemeClr>
            </a:gs>
            <a:gs pos="50000">
              <a:schemeClr val="lt1">
                <a:shade val="67500"/>
                <a:satMod val="115000"/>
              </a:schemeClr>
            </a:gs>
            <a:gs pos="100000">
              <a:schemeClr val="l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/>
      </dgm:spPr>
      <dgm:t>
        <a:bodyPr/>
        <a:lstStyle/>
        <a:p>
          <a:r>
            <a:rPr lang="ru-RU" b="1" i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Повышение квалификации в системе непрерывного профессионального образования</a:t>
          </a:r>
          <a:r>
            <a:rPr lang="ru-RU" b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/>
            </a:rPr>
            <a:t> </a:t>
          </a:r>
          <a:endParaRPr lang="ru-RU" b="1" cap="none" spc="0" dirty="0">
            <a:ln w="10541" cmpd="sng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tx1"/>
            </a:solidFill>
            <a:effectLst/>
          </a:endParaRPr>
        </a:p>
      </dgm:t>
    </dgm:pt>
    <dgm:pt modelId="{1D2E7FAA-3520-4F4C-B054-FA47BFB22E0F}" type="parTrans" cxnId="{1C2A481D-3B6A-4E92-BA8D-C1B29E251E0E}">
      <dgm:prSet/>
      <dgm:spPr/>
      <dgm:t>
        <a:bodyPr/>
        <a:lstStyle/>
        <a:p>
          <a:endParaRPr lang="ru-RU"/>
        </a:p>
      </dgm:t>
    </dgm:pt>
    <dgm:pt modelId="{077E5F67-BF0B-41A2-8855-F138105FD363}" type="sibTrans" cxnId="{1C2A481D-3B6A-4E92-BA8D-C1B29E251E0E}">
      <dgm:prSet/>
      <dgm:spPr/>
      <dgm:t>
        <a:bodyPr/>
        <a:lstStyle/>
        <a:p>
          <a:endParaRPr lang="ru-RU" dirty="0"/>
        </a:p>
      </dgm:t>
    </dgm:pt>
    <dgm:pt modelId="{8E009B63-C39E-4EF3-A03E-B10FC5FB517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lt1">
                <a:shade val="30000"/>
                <a:satMod val="115000"/>
              </a:schemeClr>
            </a:gs>
            <a:gs pos="50000">
              <a:schemeClr val="lt1">
                <a:shade val="67500"/>
                <a:satMod val="115000"/>
              </a:schemeClr>
            </a:gs>
            <a:gs pos="100000">
              <a:schemeClr val="l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57150"/>
      </dgm:spPr>
      <dgm:t>
        <a:bodyPr/>
        <a:lstStyle/>
        <a:p>
          <a:r>
            <a:rPr lang="ru-RU" sz="2400" b="1" i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Calibri" pitchFamily="34" charset="0"/>
            </a:rPr>
            <a:t>Деятельность педагога в профессиональном сообществе</a:t>
          </a:r>
          <a:r>
            <a:rPr lang="ru-RU" sz="2400" b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Calibri" pitchFamily="34" charset="0"/>
            </a:rPr>
            <a:t> </a:t>
          </a:r>
          <a:endParaRPr lang="ru-RU" sz="2400" b="1" cap="none" spc="0" dirty="0">
            <a:ln w="10541" cmpd="sng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097429EB-00FA-40CB-8A51-8A30A971BBFB}" type="parTrans" cxnId="{FBF1F292-C694-4712-AE3C-5D0D011D0B3E}">
      <dgm:prSet/>
      <dgm:spPr/>
      <dgm:t>
        <a:bodyPr/>
        <a:lstStyle/>
        <a:p>
          <a:endParaRPr lang="ru-RU"/>
        </a:p>
      </dgm:t>
    </dgm:pt>
    <dgm:pt modelId="{DE0283E5-3800-44BA-ABAE-53D61512E3B8}" type="sibTrans" cxnId="{FBF1F292-C694-4712-AE3C-5D0D011D0B3E}">
      <dgm:prSet/>
      <dgm:spPr/>
      <dgm:t>
        <a:bodyPr/>
        <a:lstStyle/>
        <a:p>
          <a:endParaRPr lang="ru-RU" dirty="0"/>
        </a:p>
      </dgm:t>
    </dgm:pt>
    <dgm:pt modelId="{D94E075A-A55B-446C-B0B9-1252FDDDFC1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lt1">
                <a:shade val="30000"/>
                <a:satMod val="115000"/>
              </a:schemeClr>
            </a:gs>
            <a:gs pos="50000">
              <a:schemeClr val="lt1">
                <a:shade val="67500"/>
                <a:satMod val="115000"/>
              </a:schemeClr>
            </a:gs>
            <a:gs pos="100000">
              <a:schemeClr val="l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57150"/>
      </dgm:spPr>
      <dgm:t>
        <a:bodyPr/>
        <a:lstStyle/>
        <a:p>
          <a:r>
            <a:rPr lang="ru-RU" sz="2400" b="1" i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Calibri" pitchFamily="34" charset="0"/>
            </a:rPr>
            <a:t>Участие в методической работе</a:t>
          </a:r>
          <a:r>
            <a:rPr lang="ru-RU" sz="2400" b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Calibri" pitchFamily="34" charset="0"/>
            </a:rPr>
            <a:t> </a:t>
          </a:r>
          <a:endParaRPr lang="ru-RU" sz="2400" b="1" cap="none" spc="0" dirty="0">
            <a:ln w="10541" cmpd="sng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97B08EF8-606D-406B-9604-8456C532F6B6}" type="parTrans" cxnId="{033AB4D2-82B8-47CC-9B4F-343F515DFD77}">
      <dgm:prSet/>
      <dgm:spPr/>
      <dgm:t>
        <a:bodyPr/>
        <a:lstStyle/>
        <a:p>
          <a:endParaRPr lang="ru-RU"/>
        </a:p>
      </dgm:t>
    </dgm:pt>
    <dgm:pt modelId="{47440635-2883-427D-B6B6-10ED2C18CF49}" type="sibTrans" cxnId="{033AB4D2-82B8-47CC-9B4F-343F515DFD77}">
      <dgm:prSet/>
      <dgm:spPr/>
      <dgm:t>
        <a:bodyPr/>
        <a:lstStyle/>
        <a:p>
          <a:endParaRPr lang="ru-RU" dirty="0"/>
        </a:p>
      </dgm:t>
    </dgm:pt>
    <dgm:pt modelId="{16848D76-63A6-4CF6-BD7D-68759A7AA97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lt1">
                <a:shade val="30000"/>
                <a:satMod val="115000"/>
              </a:schemeClr>
            </a:gs>
            <a:gs pos="50000">
              <a:schemeClr val="lt1">
                <a:shade val="67500"/>
                <a:satMod val="115000"/>
              </a:schemeClr>
            </a:gs>
            <a:gs pos="100000">
              <a:schemeClr val="lt1"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57150"/>
      </dgm:spPr>
      <dgm:t>
        <a:bodyPr/>
        <a:lstStyle/>
        <a:p>
          <a:r>
            <a:rPr lang="ru-RU" sz="2400" b="1" i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Calibri" pitchFamily="34" charset="0"/>
            </a:rPr>
            <a:t>Самообразование педагога</a:t>
          </a:r>
          <a:r>
            <a:rPr lang="ru-RU" sz="2400" b="1" cap="none" spc="0" dirty="0" smtClean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Calibri" pitchFamily="34" charset="0"/>
            </a:rPr>
            <a:t> </a:t>
          </a:r>
          <a:endParaRPr lang="ru-RU" sz="2400" b="1" cap="none" spc="0" dirty="0">
            <a:ln w="10541" cmpd="sng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2609E68F-DEDC-4A95-97A3-182C3477A9E9}" type="parTrans" cxnId="{6D887ADF-DB3A-4855-826E-5650C43C182C}">
      <dgm:prSet/>
      <dgm:spPr/>
      <dgm:t>
        <a:bodyPr/>
        <a:lstStyle/>
        <a:p>
          <a:endParaRPr lang="ru-RU"/>
        </a:p>
      </dgm:t>
    </dgm:pt>
    <dgm:pt modelId="{3ADE2CA7-7E7F-462C-8312-61A532B9B61D}" type="sibTrans" cxnId="{6D887ADF-DB3A-4855-826E-5650C43C182C}">
      <dgm:prSet/>
      <dgm:spPr/>
      <dgm:t>
        <a:bodyPr/>
        <a:lstStyle/>
        <a:p>
          <a:endParaRPr lang="ru-RU"/>
        </a:p>
      </dgm:t>
    </dgm:pt>
    <dgm:pt modelId="{A4D1FD76-40BD-44C1-A44D-C0A3CC574769}" type="pres">
      <dgm:prSet presAssocID="{268F24A2-6D2E-4CAF-959C-9E1884B7F1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0DB733-BE82-4864-8EE9-BBBE6BB733FD}" type="pres">
      <dgm:prSet presAssocID="{268F24A2-6D2E-4CAF-959C-9E1884B7F173}" presName="dummyMaxCanvas" presStyleCnt="0">
        <dgm:presLayoutVars/>
      </dgm:prSet>
      <dgm:spPr/>
    </dgm:pt>
    <dgm:pt modelId="{33D7A2C6-F511-483D-B67D-C8B2B31D626B}" type="pres">
      <dgm:prSet presAssocID="{268F24A2-6D2E-4CAF-959C-9E1884B7F173}" presName="FourNodes_1" presStyleLbl="node1" presStyleIdx="0" presStyleCnt="4" custLinFactNeighborX="-318" custLinFactNeighborY="-30665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9A785614-7F9F-4B3D-8D57-503310E4C76E}" type="pres">
      <dgm:prSet presAssocID="{268F24A2-6D2E-4CAF-959C-9E1884B7F17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6D3F9-1A17-4131-B2EA-CC28BDDEED50}" type="pres">
      <dgm:prSet presAssocID="{268F24A2-6D2E-4CAF-959C-9E1884B7F17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5F284-6B17-44A3-88B6-5508C376E0A0}" type="pres">
      <dgm:prSet presAssocID="{268F24A2-6D2E-4CAF-959C-9E1884B7F17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467C8-B484-4104-94A9-DF17BDEF27C3}" type="pres">
      <dgm:prSet presAssocID="{268F24A2-6D2E-4CAF-959C-9E1884B7F173}" presName="FourConn_1-2" presStyleLbl="fgAccFollowNode1" presStyleIdx="0" presStyleCnt="3" custScaleX="53201" custScaleY="55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B330C-4E60-4A9D-B58A-C2CBE29575A9}" type="pres">
      <dgm:prSet presAssocID="{268F24A2-6D2E-4CAF-959C-9E1884B7F173}" presName="FourConn_2-3" presStyleLbl="fgAccFollowNode1" presStyleIdx="1" presStyleCnt="3" custScaleX="45688" custScaleY="58375" custLinFactNeighborX="3408" custLinFactNeighborY="-3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22E01-F260-4477-9958-A6E81D6E21A8}" type="pres">
      <dgm:prSet presAssocID="{268F24A2-6D2E-4CAF-959C-9E1884B7F173}" presName="FourConn_3-4" presStyleLbl="fgAccFollowNode1" presStyleIdx="2" presStyleCnt="3" custScaleX="53993" custScaleY="75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83D7B-A0BE-4A66-ACFE-5494D768AF5C}" type="pres">
      <dgm:prSet presAssocID="{268F24A2-6D2E-4CAF-959C-9E1884B7F17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24BB6-F55B-49D5-A7F7-4DCEAF587B0F}" type="pres">
      <dgm:prSet presAssocID="{268F24A2-6D2E-4CAF-959C-9E1884B7F17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D9282-AFF9-49CB-8694-01FE4B2D12C3}" type="pres">
      <dgm:prSet presAssocID="{268F24A2-6D2E-4CAF-959C-9E1884B7F17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D3EAB-7FBB-4CBB-9BBC-51A157F3DEC2}" type="pres">
      <dgm:prSet presAssocID="{268F24A2-6D2E-4CAF-959C-9E1884B7F17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A481D-3B6A-4E92-BA8D-C1B29E251E0E}" srcId="{268F24A2-6D2E-4CAF-959C-9E1884B7F173}" destId="{5F8D4B7E-F55C-4F7E-9BD6-420A98619A58}" srcOrd="0" destOrd="0" parTransId="{1D2E7FAA-3520-4F4C-B054-FA47BFB22E0F}" sibTransId="{077E5F67-BF0B-41A2-8855-F138105FD363}"/>
    <dgm:cxn modelId="{20F8B007-7BA8-45B7-8F8F-3F56D7EDBD9A}" type="presOf" srcId="{8E009B63-C39E-4EF3-A03E-B10FC5FB517E}" destId="{5D224BB6-F55B-49D5-A7F7-4DCEAF587B0F}" srcOrd="1" destOrd="0" presId="urn:microsoft.com/office/officeart/2005/8/layout/vProcess5"/>
    <dgm:cxn modelId="{2F0E83F4-1FBD-43A3-BDC4-941B371EAFAA}" type="presOf" srcId="{D94E075A-A55B-446C-B0B9-1252FDDDFC11}" destId="{BA46D3F9-1A17-4131-B2EA-CC28BDDEED50}" srcOrd="0" destOrd="0" presId="urn:microsoft.com/office/officeart/2005/8/layout/vProcess5"/>
    <dgm:cxn modelId="{E72E1DE4-338C-47D3-956E-080C9AF13138}" type="presOf" srcId="{D94E075A-A55B-446C-B0B9-1252FDDDFC11}" destId="{8FFD9282-AFF9-49CB-8694-01FE4B2D12C3}" srcOrd="1" destOrd="0" presId="urn:microsoft.com/office/officeart/2005/8/layout/vProcess5"/>
    <dgm:cxn modelId="{033AB4D2-82B8-47CC-9B4F-343F515DFD77}" srcId="{268F24A2-6D2E-4CAF-959C-9E1884B7F173}" destId="{D94E075A-A55B-446C-B0B9-1252FDDDFC11}" srcOrd="2" destOrd="0" parTransId="{97B08EF8-606D-406B-9604-8456C532F6B6}" sibTransId="{47440635-2883-427D-B6B6-10ED2C18CF49}"/>
    <dgm:cxn modelId="{32318EF6-6E69-4017-9343-E17EE17D3AA5}" type="presOf" srcId="{5F8D4B7E-F55C-4F7E-9BD6-420A98619A58}" destId="{33D7A2C6-F511-483D-B67D-C8B2B31D626B}" srcOrd="0" destOrd="0" presId="urn:microsoft.com/office/officeart/2005/8/layout/vProcess5"/>
    <dgm:cxn modelId="{DCE34843-2804-4E9B-A3F3-992A5DA97C62}" type="presOf" srcId="{5F8D4B7E-F55C-4F7E-9BD6-420A98619A58}" destId="{6A083D7B-A0BE-4A66-ACFE-5494D768AF5C}" srcOrd="1" destOrd="0" presId="urn:microsoft.com/office/officeart/2005/8/layout/vProcess5"/>
    <dgm:cxn modelId="{2B32DC05-734B-45A5-A04F-17665F8C91C2}" type="presOf" srcId="{8E009B63-C39E-4EF3-A03E-B10FC5FB517E}" destId="{9A785614-7F9F-4B3D-8D57-503310E4C76E}" srcOrd="0" destOrd="0" presId="urn:microsoft.com/office/officeart/2005/8/layout/vProcess5"/>
    <dgm:cxn modelId="{DFED3DFC-6BE1-49DD-AEA9-3882AC35A05C}" type="presOf" srcId="{DE0283E5-3800-44BA-ABAE-53D61512E3B8}" destId="{A6BB330C-4E60-4A9D-B58A-C2CBE29575A9}" srcOrd="0" destOrd="0" presId="urn:microsoft.com/office/officeart/2005/8/layout/vProcess5"/>
    <dgm:cxn modelId="{95138FE4-AC17-4D5A-9C68-BBC60FDDC343}" type="presOf" srcId="{268F24A2-6D2E-4CAF-959C-9E1884B7F173}" destId="{A4D1FD76-40BD-44C1-A44D-C0A3CC574769}" srcOrd="0" destOrd="0" presId="urn:microsoft.com/office/officeart/2005/8/layout/vProcess5"/>
    <dgm:cxn modelId="{D1065935-9635-4C0B-B63E-BD312D6512F4}" type="presOf" srcId="{16848D76-63A6-4CF6-BD7D-68759A7AA97A}" destId="{2525F284-6B17-44A3-88B6-5508C376E0A0}" srcOrd="0" destOrd="0" presId="urn:microsoft.com/office/officeart/2005/8/layout/vProcess5"/>
    <dgm:cxn modelId="{FA7C2BF8-64EF-489B-9D99-48289C2376CC}" type="presOf" srcId="{47440635-2883-427D-B6B6-10ED2C18CF49}" destId="{8BE22E01-F260-4477-9958-A6E81D6E21A8}" srcOrd="0" destOrd="0" presId="urn:microsoft.com/office/officeart/2005/8/layout/vProcess5"/>
    <dgm:cxn modelId="{FBF1F292-C694-4712-AE3C-5D0D011D0B3E}" srcId="{268F24A2-6D2E-4CAF-959C-9E1884B7F173}" destId="{8E009B63-C39E-4EF3-A03E-B10FC5FB517E}" srcOrd="1" destOrd="0" parTransId="{097429EB-00FA-40CB-8A51-8A30A971BBFB}" sibTransId="{DE0283E5-3800-44BA-ABAE-53D61512E3B8}"/>
    <dgm:cxn modelId="{6D887ADF-DB3A-4855-826E-5650C43C182C}" srcId="{268F24A2-6D2E-4CAF-959C-9E1884B7F173}" destId="{16848D76-63A6-4CF6-BD7D-68759A7AA97A}" srcOrd="3" destOrd="0" parTransId="{2609E68F-DEDC-4A95-97A3-182C3477A9E9}" sibTransId="{3ADE2CA7-7E7F-462C-8312-61A532B9B61D}"/>
    <dgm:cxn modelId="{3897B1C1-8228-42AE-BF00-7E5FFEB3A1B5}" type="presOf" srcId="{16848D76-63A6-4CF6-BD7D-68759A7AA97A}" destId="{9E3D3EAB-7FBB-4CBB-9BBC-51A157F3DEC2}" srcOrd="1" destOrd="0" presId="urn:microsoft.com/office/officeart/2005/8/layout/vProcess5"/>
    <dgm:cxn modelId="{B87CE793-4E29-4035-8E28-6F0B8F9B4685}" type="presOf" srcId="{077E5F67-BF0B-41A2-8855-F138105FD363}" destId="{0E6467C8-B484-4104-94A9-DF17BDEF27C3}" srcOrd="0" destOrd="0" presId="urn:microsoft.com/office/officeart/2005/8/layout/vProcess5"/>
    <dgm:cxn modelId="{FB3FF60B-B509-4F8A-9AA2-35E67DD409FE}" type="presParOf" srcId="{A4D1FD76-40BD-44C1-A44D-C0A3CC574769}" destId="{5B0DB733-BE82-4864-8EE9-BBBE6BB733FD}" srcOrd="0" destOrd="0" presId="urn:microsoft.com/office/officeart/2005/8/layout/vProcess5"/>
    <dgm:cxn modelId="{FBF29CAE-8EDD-4D0C-9D2A-D46B3CA26AE1}" type="presParOf" srcId="{A4D1FD76-40BD-44C1-A44D-C0A3CC574769}" destId="{33D7A2C6-F511-483D-B67D-C8B2B31D626B}" srcOrd="1" destOrd="0" presId="urn:microsoft.com/office/officeart/2005/8/layout/vProcess5"/>
    <dgm:cxn modelId="{A548560D-14BD-409F-A673-0CDACC6E7BE9}" type="presParOf" srcId="{A4D1FD76-40BD-44C1-A44D-C0A3CC574769}" destId="{9A785614-7F9F-4B3D-8D57-503310E4C76E}" srcOrd="2" destOrd="0" presId="urn:microsoft.com/office/officeart/2005/8/layout/vProcess5"/>
    <dgm:cxn modelId="{F86F93B3-A6FE-47E3-9DEA-7B5B6D85F79D}" type="presParOf" srcId="{A4D1FD76-40BD-44C1-A44D-C0A3CC574769}" destId="{BA46D3F9-1A17-4131-B2EA-CC28BDDEED50}" srcOrd="3" destOrd="0" presId="urn:microsoft.com/office/officeart/2005/8/layout/vProcess5"/>
    <dgm:cxn modelId="{B7DEB3D1-FE60-46EA-8693-5D08AE8D1537}" type="presParOf" srcId="{A4D1FD76-40BD-44C1-A44D-C0A3CC574769}" destId="{2525F284-6B17-44A3-88B6-5508C376E0A0}" srcOrd="4" destOrd="0" presId="urn:microsoft.com/office/officeart/2005/8/layout/vProcess5"/>
    <dgm:cxn modelId="{8A96B8C4-EB1C-4D0C-98DC-B295D6C43A2A}" type="presParOf" srcId="{A4D1FD76-40BD-44C1-A44D-C0A3CC574769}" destId="{0E6467C8-B484-4104-94A9-DF17BDEF27C3}" srcOrd="5" destOrd="0" presId="urn:microsoft.com/office/officeart/2005/8/layout/vProcess5"/>
    <dgm:cxn modelId="{DB432BE2-7172-41B0-B761-8913614573F0}" type="presParOf" srcId="{A4D1FD76-40BD-44C1-A44D-C0A3CC574769}" destId="{A6BB330C-4E60-4A9D-B58A-C2CBE29575A9}" srcOrd="6" destOrd="0" presId="urn:microsoft.com/office/officeart/2005/8/layout/vProcess5"/>
    <dgm:cxn modelId="{E1DE3ED4-9303-4BEE-87CF-E5A2AE60BB20}" type="presParOf" srcId="{A4D1FD76-40BD-44C1-A44D-C0A3CC574769}" destId="{8BE22E01-F260-4477-9958-A6E81D6E21A8}" srcOrd="7" destOrd="0" presId="urn:microsoft.com/office/officeart/2005/8/layout/vProcess5"/>
    <dgm:cxn modelId="{ABAB1DB1-9B18-4ED1-BBFB-B22537C7794C}" type="presParOf" srcId="{A4D1FD76-40BD-44C1-A44D-C0A3CC574769}" destId="{6A083D7B-A0BE-4A66-ACFE-5494D768AF5C}" srcOrd="8" destOrd="0" presId="urn:microsoft.com/office/officeart/2005/8/layout/vProcess5"/>
    <dgm:cxn modelId="{7F437A72-52C5-4C04-9463-8F302E0FA4E7}" type="presParOf" srcId="{A4D1FD76-40BD-44C1-A44D-C0A3CC574769}" destId="{5D224BB6-F55B-49D5-A7F7-4DCEAF587B0F}" srcOrd="9" destOrd="0" presId="urn:microsoft.com/office/officeart/2005/8/layout/vProcess5"/>
    <dgm:cxn modelId="{1DC26FED-A0DC-4B84-89E2-4B736AA7BB45}" type="presParOf" srcId="{A4D1FD76-40BD-44C1-A44D-C0A3CC574769}" destId="{8FFD9282-AFF9-49CB-8694-01FE4B2D12C3}" srcOrd="10" destOrd="0" presId="urn:microsoft.com/office/officeart/2005/8/layout/vProcess5"/>
    <dgm:cxn modelId="{E6965894-015A-4A4D-9328-CF60A0980CC9}" type="presParOf" srcId="{A4D1FD76-40BD-44C1-A44D-C0A3CC574769}" destId="{9E3D3EAB-7FBB-4CBB-9BBC-51A157F3DEC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937A20-ECCE-4D5E-8819-44A4FA1D2202}" type="doc">
      <dgm:prSet loTypeId="urn:microsoft.com/office/officeart/2005/8/layout/process4" loCatId="process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E7DB8BB3-A70A-46DB-9CD9-C5FDEEBBB6D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cap="none" spc="0" dirty="0" smtClean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rPr>
            <a:t>Диагностика, </a:t>
          </a:r>
          <a:r>
            <a:rPr lang="ru-RU" sz="2800" b="1" cap="none" spc="0" dirty="0" smtClean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  <a:hlinkClick xmlns:r="http://schemas.openxmlformats.org/officeDocument/2006/relationships" r:id="rId1" action="ppaction://hlinkfile"/>
            </a:rPr>
            <a:t>оценка</a:t>
          </a:r>
          <a:r>
            <a:rPr lang="ru-RU" sz="2800" b="1" cap="none" spc="0" dirty="0" smtClean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</a:rPr>
            <a:t> и самооценка своего профессионализма</a:t>
          </a:r>
          <a:endParaRPr lang="ru-RU" sz="2800" b="1" cap="none" spc="0" dirty="0">
            <a:ln w="10541" cmpd="sng">
              <a:solidFill>
                <a:schemeClr val="accent5">
                  <a:lumMod val="50000"/>
                </a:schemeClr>
              </a:solidFill>
              <a:prstDash val="solid"/>
            </a:ln>
            <a:solidFill>
              <a:schemeClr val="accent4">
                <a:lumMod val="50000"/>
              </a:schemeClr>
            </a:solidFill>
            <a:effectLst/>
            <a:latin typeface="Calibri" pitchFamily="34" charset="0"/>
          </a:endParaRPr>
        </a:p>
      </dgm:t>
    </dgm:pt>
    <dgm:pt modelId="{2CF8509C-389A-4101-AF66-81340AC04287}" type="parTrans" cxnId="{7F53D56B-C014-4068-A657-EA89AB5B77CC}">
      <dgm:prSet/>
      <dgm:spPr/>
      <dgm:t>
        <a:bodyPr/>
        <a:lstStyle/>
        <a:p>
          <a:endParaRPr lang="ru-RU"/>
        </a:p>
      </dgm:t>
    </dgm:pt>
    <dgm:pt modelId="{A49C17B3-47ED-4E48-AB24-9E0B8BA08E47}" type="sibTrans" cxnId="{7F53D56B-C014-4068-A657-EA89AB5B77CC}">
      <dgm:prSet/>
      <dgm:spPr/>
      <dgm:t>
        <a:bodyPr/>
        <a:lstStyle/>
        <a:p>
          <a:endParaRPr lang="ru-RU"/>
        </a:p>
      </dgm:t>
    </dgm:pt>
    <dgm:pt modelId="{BE906C30-A5F2-414B-BC81-D2E05FBA0D6D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Calibri" pitchFamily="34" charset="0"/>
            </a:rPr>
            <a:t>Составление </a:t>
          </a:r>
          <a:r>
            <a:rPr lang="ru-RU" sz="28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Calibri" pitchFamily="34" charset="0"/>
              <a:hlinkClick xmlns:r="http://schemas.openxmlformats.org/officeDocument/2006/relationships" r:id="rId2" action="ppaction://hlinkfile"/>
            </a:rPr>
            <a:t>маршрута</a:t>
          </a:r>
          <a:r>
            <a:rPr lang="ru-RU" sz="28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Calibri" pitchFamily="34" charset="0"/>
            </a:rPr>
            <a:t> профессионального развития</a:t>
          </a:r>
          <a:endParaRPr lang="ru-RU" sz="2800" b="1" dirty="0">
            <a:ln>
              <a:solidFill>
                <a:schemeClr val="accent5">
                  <a:lumMod val="50000"/>
                </a:schemeClr>
              </a:solidFill>
            </a:ln>
            <a:solidFill>
              <a:schemeClr val="accent4">
                <a:lumMod val="50000"/>
              </a:schemeClr>
            </a:solidFill>
            <a:latin typeface="Calibri" pitchFamily="34" charset="0"/>
          </a:endParaRPr>
        </a:p>
      </dgm:t>
    </dgm:pt>
    <dgm:pt modelId="{962BAAE6-238C-4627-A639-9391C8849C95}" type="parTrans" cxnId="{E29708C9-9E78-4CF4-8196-A5E86CED8CCE}">
      <dgm:prSet/>
      <dgm:spPr/>
      <dgm:t>
        <a:bodyPr/>
        <a:lstStyle/>
        <a:p>
          <a:endParaRPr lang="ru-RU"/>
        </a:p>
      </dgm:t>
    </dgm:pt>
    <dgm:pt modelId="{3EEEF46C-CA9C-4677-B792-67FF64E7A1F3}" type="sibTrans" cxnId="{E29708C9-9E78-4CF4-8196-A5E86CED8CCE}">
      <dgm:prSet/>
      <dgm:spPr/>
      <dgm:t>
        <a:bodyPr/>
        <a:lstStyle/>
        <a:p>
          <a:endParaRPr lang="ru-RU"/>
        </a:p>
      </dgm:t>
    </dgm:pt>
    <dgm:pt modelId="{06C517CF-6AC2-4CE1-AEC7-3F2A0FFF29C4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Calibri" pitchFamily="34" charset="0"/>
            </a:rPr>
            <a:t>Реализация индивидуального образовательного маршрута</a:t>
          </a:r>
          <a:endParaRPr lang="ru-RU" sz="2800" b="1" dirty="0">
            <a:ln>
              <a:solidFill>
                <a:schemeClr val="accent5">
                  <a:lumMod val="50000"/>
                </a:schemeClr>
              </a:solidFill>
            </a:ln>
            <a:solidFill>
              <a:schemeClr val="accent4">
                <a:lumMod val="50000"/>
              </a:schemeClr>
            </a:solidFill>
            <a:latin typeface="Calibri" pitchFamily="34" charset="0"/>
          </a:endParaRPr>
        </a:p>
      </dgm:t>
    </dgm:pt>
    <dgm:pt modelId="{B272193E-12A3-4D96-ABE1-99414B7A6234}" type="parTrans" cxnId="{3A320180-0C92-4CEA-A6D4-017EB471AF0F}">
      <dgm:prSet/>
      <dgm:spPr/>
      <dgm:t>
        <a:bodyPr/>
        <a:lstStyle/>
        <a:p>
          <a:endParaRPr lang="ru-RU"/>
        </a:p>
      </dgm:t>
    </dgm:pt>
    <dgm:pt modelId="{A0EECBFB-3023-4C9D-B6C0-9373C9110D8F}" type="sibTrans" cxnId="{3A320180-0C92-4CEA-A6D4-017EB471AF0F}">
      <dgm:prSet/>
      <dgm:spPr/>
      <dgm:t>
        <a:bodyPr/>
        <a:lstStyle/>
        <a:p>
          <a:endParaRPr lang="ru-RU"/>
        </a:p>
      </dgm:t>
    </dgm:pt>
    <dgm:pt modelId="{DF0C1EA2-159E-441C-8055-14FD533A435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Calibri" pitchFamily="34" charset="0"/>
            </a:rPr>
            <a:t>Рефлексивный </a:t>
          </a:r>
          <a:r>
            <a:rPr lang="ru-RU" sz="28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Calibri" pitchFamily="34" charset="0"/>
              <a:hlinkClick xmlns:r="http://schemas.openxmlformats.org/officeDocument/2006/relationships" r:id="rId3" action="ppaction://hlinkfile"/>
            </a:rPr>
            <a:t>анализ</a:t>
          </a:r>
          <a:r>
            <a:rPr lang="ru-RU" sz="2800" b="1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Calibri" pitchFamily="34" charset="0"/>
            </a:rPr>
            <a:t> реализации ИОМ </a:t>
          </a:r>
          <a:endParaRPr lang="ru-RU" sz="2800" b="1" dirty="0">
            <a:ln>
              <a:solidFill>
                <a:schemeClr val="accent5">
                  <a:lumMod val="50000"/>
                </a:schemeClr>
              </a:solidFill>
            </a:ln>
            <a:solidFill>
              <a:schemeClr val="accent4">
                <a:lumMod val="50000"/>
              </a:schemeClr>
            </a:solidFill>
            <a:latin typeface="Calibri" pitchFamily="34" charset="0"/>
          </a:endParaRPr>
        </a:p>
      </dgm:t>
    </dgm:pt>
    <dgm:pt modelId="{959F015F-1E05-4365-9771-42899FF9C4B8}" type="parTrans" cxnId="{F750619A-01A9-4D81-853F-642AECCE7C60}">
      <dgm:prSet/>
      <dgm:spPr/>
      <dgm:t>
        <a:bodyPr/>
        <a:lstStyle/>
        <a:p>
          <a:endParaRPr lang="ru-RU"/>
        </a:p>
      </dgm:t>
    </dgm:pt>
    <dgm:pt modelId="{FDE54D1E-9237-4A3C-AD23-374494FD1FFA}" type="sibTrans" cxnId="{F750619A-01A9-4D81-853F-642AECCE7C60}">
      <dgm:prSet/>
      <dgm:spPr/>
      <dgm:t>
        <a:bodyPr/>
        <a:lstStyle/>
        <a:p>
          <a:endParaRPr lang="ru-RU"/>
        </a:p>
      </dgm:t>
    </dgm:pt>
    <dgm:pt modelId="{CBE6029C-2BC8-487E-BAB5-44054BE7F2C4}" type="pres">
      <dgm:prSet presAssocID="{6E937A20-ECCE-4D5E-8819-44A4FA1D22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03B0E-E148-421D-83F7-E3C05BE70592}" type="pres">
      <dgm:prSet presAssocID="{DF0C1EA2-159E-441C-8055-14FD533A435B}" presName="boxAndChildren" presStyleCnt="0"/>
      <dgm:spPr/>
    </dgm:pt>
    <dgm:pt modelId="{A15F79E0-1B49-438D-8DAD-DD6C859B1DB3}" type="pres">
      <dgm:prSet presAssocID="{DF0C1EA2-159E-441C-8055-14FD533A435B}" presName="parentTextBox" presStyleLbl="node1" presStyleIdx="0" presStyleCnt="4"/>
      <dgm:spPr/>
      <dgm:t>
        <a:bodyPr/>
        <a:lstStyle/>
        <a:p>
          <a:endParaRPr lang="ru-RU"/>
        </a:p>
      </dgm:t>
    </dgm:pt>
    <dgm:pt modelId="{6B1C037D-3900-474C-9CBF-4B8869EC4AD1}" type="pres">
      <dgm:prSet presAssocID="{A0EECBFB-3023-4C9D-B6C0-9373C9110D8F}" presName="sp" presStyleCnt="0"/>
      <dgm:spPr/>
    </dgm:pt>
    <dgm:pt modelId="{DB23BE59-1927-440D-9F70-1F2D0206A095}" type="pres">
      <dgm:prSet presAssocID="{06C517CF-6AC2-4CE1-AEC7-3F2A0FFF29C4}" presName="arrowAndChildren" presStyleCnt="0"/>
      <dgm:spPr/>
    </dgm:pt>
    <dgm:pt modelId="{CEF1F2C5-FBC5-4C6A-8BD5-D452007F370B}" type="pres">
      <dgm:prSet presAssocID="{06C517CF-6AC2-4CE1-AEC7-3F2A0FFF29C4}" presName="parentTextArrow" presStyleLbl="node1" presStyleIdx="1" presStyleCnt="4" custAng="0"/>
      <dgm:spPr/>
      <dgm:t>
        <a:bodyPr/>
        <a:lstStyle/>
        <a:p>
          <a:endParaRPr lang="ru-RU"/>
        </a:p>
      </dgm:t>
    </dgm:pt>
    <dgm:pt modelId="{EF36A806-3BB1-46CD-82E1-406DD64E709A}" type="pres">
      <dgm:prSet presAssocID="{3EEEF46C-CA9C-4677-B792-67FF64E7A1F3}" presName="sp" presStyleCnt="0"/>
      <dgm:spPr/>
    </dgm:pt>
    <dgm:pt modelId="{92EE25CB-1784-4F9F-8DD6-94773204C991}" type="pres">
      <dgm:prSet presAssocID="{BE906C30-A5F2-414B-BC81-D2E05FBA0D6D}" presName="arrowAndChildren" presStyleCnt="0"/>
      <dgm:spPr/>
    </dgm:pt>
    <dgm:pt modelId="{5AE13A38-D1DF-4F79-8E1D-45296163227C}" type="pres">
      <dgm:prSet presAssocID="{BE906C30-A5F2-414B-BC81-D2E05FBA0D6D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350C4FB2-2862-41A9-BABB-017392B7F9CE}" type="pres">
      <dgm:prSet presAssocID="{A49C17B3-47ED-4E48-AB24-9E0B8BA08E47}" presName="sp" presStyleCnt="0"/>
      <dgm:spPr/>
    </dgm:pt>
    <dgm:pt modelId="{BBB21AA3-4FF2-4F53-B01F-6891E2AA90CD}" type="pres">
      <dgm:prSet presAssocID="{E7DB8BB3-A70A-46DB-9CD9-C5FDEEBBB6DA}" presName="arrowAndChildren" presStyleCnt="0"/>
      <dgm:spPr/>
    </dgm:pt>
    <dgm:pt modelId="{15FA4A60-3385-4601-BE92-6C2B94DAD29E}" type="pres">
      <dgm:prSet presAssocID="{E7DB8BB3-A70A-46DB-9CD9-C5FDEEBBB6DA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7F53D56B-C014-4068-A657-EA89AB5B77CC}" srcId="{6E937A20-ECCE-4D5E-8819-44A4FA1D2202}" destId="{E7DB8BB3-A70A-46DB-9CD9-C5FDEEBBB6DA}" srcOrd="0" destOrd="0" parTransId="{2CF8509C-389A-4101-AF66-81340AC04287}" sibTransId="{A49C17B3-47ED-4E48-AB24-9E0B8BA08E47}"/>
    <dgm:cxn modelId="{3A320180-0C92-4CEA-A6D4-017EB471AF0F}" srcId="{6E937A20-ECCE-4D5E-8819-44A4FA1D2202}" destId="{06C517CF-6AC2-4CE1-AEC7-3F2A0FFF29C4}" srcOrd="2" destOrd="0" parTransId="{B272193E-12A3-4D96-ABE1-99414B7A6234}" sibTransId="{A0EECBFB-3023-4C9D-B6C0-9373C9110D8F}"/>
    <dgm:cxn modelId="{76FBB534-8C95-4965-9DB1-B11A1A68C5E3}" type="presOf" srcId="{E7DB8BB3-A70A-46DB-9CD9-C5FDEEBBB6DA}" destId="{15FA4A60-3385-4601-BE92-6C2B94DAD29E}" srcOrd="0" destOrd="0" presId="urn:microsoft.com/office/officeart/2005/8/layout/process4"/>
    <dgm:cxn modelId="{20A7220C-CDA9-4561-BB5E-C1D3A24D75ED}" type="presOf" srcId="{6E937A20-ECCE-4D5E-8819-44A4FA1D2202}" destId="{CBE6029C-2BC8-487E-BAB5-44054BE7F2C4}" srcOrd="0" destOrd="0" presId="urn:microsoft.com/office/officeart/2005/8/layout/process4"/>
    <dgm:cxn modelId="{E29708C9-9E78-4CF4-8196-A5E86CED8CCE}" srcId="{6E937A20-ECCE-4D5E-8819-44A4FA1D2202}" destId="{BE906C30-A5F2-414B-BC81-D2E05FBA0D6D}" srcOrd="1" destOrd="0" parTransId="{962BAAE6-238C-4627-A639-9391C8849C95}" sibTransId="{3EEEF46C-CA9C-4677-B792-67FF64E7A1F3}"/>
    <dgm:cxn modelId="{389F2D6D-BCF8-4C30-9D35-BB9ACB4DBD58}" type="presOf" srcId="{BE906C30-A5F2-414B-BC81-D2E05FBA0D6D}" destId="{5AE13A38-D1DF-4F79-8E1D-45296163227C}" srcOrd="0" destOrd="0" presId="urn:microsoft.com/office/officeart/2005/8/layout/process4"/>
    <dgm:cxn modelId="{A654A1DD-2074-4132-90CC-1FB78C5449C6}" type="presOf" srcId="{06C517CF-6AC2-4CE1-AEC7-3F2A0FFF29C4}" destId="{CEF1F2C5-FBC5-4C6A-8BD5-D452007F370B}" srcOrd="0" destOrd="0" presId="urn:microsoft.com/office/officeart/2005/8/layout/process4"/>
    <dgm:cxn modelId="{4DF522D4-DDAD-4426-B196-CF8693594B4D}" type="presOf" srcId="{DF0C1EA2-159E-441C-8055-14FD533A435B}" destId="{A15F79E0-1B49-438D-8DAD-DD6C859B1DB3}" srcOrd="0" destOrd="0" presId="urn:microsoft.com/office/officeart/2005/8/layout/process4"/>
    <dgm:cxn modelId="{F750619A-01A9-4D81-853F-642AECCE7C60}" srcId="{6E937A20-ECCE-4D5E-8819-44A4FA1D2202}" destId="{DF0C1EA2-159E-441C-8055-14FD533A435B}" srcOrd="3" destOrd="0" parTransId="{959F015F-1E05-4365-9771-42899FF9C4B8}" sibTransId="{FDE54D1E-9237-4A3C-AD23-374494FD1FFA}"/>
    <dgm:cxn modelId="{931E3372-B99A-4AC3-BD64-1D925A870B7E}" type="presParOf" srcId="{CBE6029C-2BC8-487E-BAB5-44054BE7F2C4}" destId="{E8503B0E-E148-421D-83F7-E3C05BE70592}" srcOrd="0" destOrd="0" presId="urn:microsoft.com/office/officeart/2005/8/layout/process4"/>
    <dgm:cxn modelId="{E7AB4708-5BC3-48AA-8956-596E91CA7B89}" type="presParOf" srcId="{E8503B0E-E148-421D-83F7-E3C05BE70592}" destId="{A15F79E0-1B49-438D-8DAD-DD6C859B1DB3}" srcOrd="0" destOrd="0" presId="urn:microsoft.com/office/officeart/2005/8/layout/process4"/>
    <dgm:cxn modelId="{5AA2BC11-1DA9-487D-970E-0951A32C5778}" type="presParOf" srcId="{CBE6029C-2BC8-487E-BAB5-44054BE7F2C4}" destId="{6B1C037D-3900-474C-9CBF-4B8869EC4AD1}" srcOrd="1" destOrd="0" presId="urn:microsoft.com/office/officeart/2005/8/layout/process4"/>
    <dgm:cxn modelId="{34E0853B-0A7C-49A7-96BB-D9A5F6EA4A5B}" type="presParOf" srcId="{CBE6029C-2BC8-487E-BAB5-44054BE7F2C4}" destId="{DB23BE59-1927-440D-9F70-1F2D0206A095}" srcOrd="2" destOrd="0" presId="urn:microsoft.com/office/officeart/2005/8/layout/process4"/>
    <dgm:cxn modelId="{D0A9AEFE-AB99-479A-9371-7BDCF6C26936}" type="presParOf" srcId="{DB23BE59-1927-440D-9F70-1F2D0206A095}" destId="{CEF1F2C5-FBC5-4C6A-8BD5-D452007F370B}" srcOrd="0" destOrd="0" presId="urn:microsoft.com/office/officeart/2005/8/layout/process4"/>
    <dgm:cxn modelId="{70D579F4-5C55-4ACF-8C09-6EBF3E305D69}" type="presParOf" srcId="{CBE6029C-2BC8-487E-BAB5-44054BE7F2C4}" destId="{EF36A806-3BB1-46CD-82E1-406DD64E709A}" srcOrd="3" destOrd="0" presId="urn:microsoft.com/office/officeart/2005/8/layout/process4"/>
    <dgm:cxn modelId="{7174C6AA-B770-4565-90AF-8BEA50F21828}" type="presParOf" srcId="{CBE6029C-2BC8-487E-BAB5-44054BE7F2C4}" destId="{92EE25CB-1784-4F9F-8DD6-94773204C991}" srcOrd="4" destOrd="0" presId="urn:microsoft.com/office/officeart/2005/8/layout/process4"/>
    <dgm:cxn modelId="{B0EF1FAC-A29F-4147-A617-026333198AE2}" type="presParOf" srcId="{92EE25CB-1784-4F9F-8DD6-94773204C991}" destId="{5AE13A38-D1DF-4F79-8E1D-45296163227C}" srcOrd="0" destOrd="0" presId="urn:microsoft.com/office/officeart/2005/8/layout/process4"/>
    <dgm:cxn modelId="{3FDE7F12-78AC-47EF-81C6-3D975C536126}" type="presParOf" srcId="{CBE6029C-2BC8-487E-BAB5-44054BE7F2C4}" destId="{350C4FB2-2862-41A9-BABB-017392B7F9CE}" srcOrd="5" destOrd="0" presId="urn:microsoft.com/office/officeart/2005/8/layout/process4"/>
    <dgm:cxn modelId="{A07ED3C0-0EC0-41FA-9F4D-2C7E7766AD36}" type="presParOf" srcId="{CBE6029C-2BC8-487E-BAB5-44054BE7F2C4}" destId="{BBB21AA3-4FF2-4F53-B01F-6891E2AA90CD}" srcOrd="6" destOrd="0" presId="urn:microsoft.com/office/officeart/2005/8/layout/process4"/>
    <dgm:cxn modelId="{7A9B5031-C555-45D3-B287-D667C00E2F00}" type="presParOf" srcId="{BBB21AA3-4FF2-4F53-B01F-6891E2AA90CD}" destId="{15FA4A60-3385-4601-BE92-6C2B94DAD2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fld id="{A06DF733-FF4C-478E-A886-9D190AE7966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242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Открываем документ.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DF733-FF4C-478E-A886-9D190AE79666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00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BCF0CD-32C8-415E-B56B-FE1A918E4DB0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ABC4E2-DDAF-4AC6-8077-5616901C42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build="p" autoUpdateAnimBg="0" advAuto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A47D1-8F94-4326-83D3-415F96BF1243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D12C6A-8B95-4766-A77B-DDC2B6CAC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3720A4-8578-4976-9C18-C8A4BE6B4422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C1608-CA6B-4AC6-96C6-9B5E8AC1E6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8E14BA-3793-4D56-AF1C-E309A7DEE81C}" type="datetime1">
              <a:rPr lang="ru-RU"/>
              <a:pPr/>
              <a:t>14.09.2016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3C27EF-6EBA-416E-BBA3-6C2090759A9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10744F-859F-48DF-8D30-C3FF56BD3DB1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6FEC4-4856-44F5-A385-E6018B05B8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8A39E-EEDB-4506-B506-73BEE2FBC10B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5ADC7-D138-4A06-9811-676389ADDB5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27658C-0FD4-4611-9483-0D4A9031B111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C783C-2B3F-4F5D-9981-83DB4B81E5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BF9EC-91D6-4FAE-B3A7-73B48E28E01B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560109-CABD-47FD-BB66-2477D1EA18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5495D0-BA3D-495C-A7C5-7DA8A5A92AD2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C7432-38A7-4462-A1E4-D669F560AA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0E7CB-46F3-4AB7-86DA-6661F42886B9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E52B0-A62C-43C6-85B2-9724974492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D87BB2A-CA97-4EEF-A2C5-98003196FD7A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17665-F3D6-4783-9EF4-0D565D1858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FBE5A1-0B1A-40AA-B47C-E0A41AC7A843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A6BF2B-47AF-4180-9A6E-C910E4D67F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6B8AF3-D560-488C-BA65-490A5E49A030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58AC6C-78F5-4CE4-B1F4-F218C8568C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E7CB-46F3-4AB7-86DA-6661F42886B9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2B0-A62C-43C6-85B2-9724974492D7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41986" name="Picture 2" descr="http://esa.kiredu.ru/wp-content/uploads/2015/05/%D0%A1%D1%82%D0%B0%D0%BD%D0%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5319"/>
          </a:xfrm>
          <a:prstGeom prst="rect">
            <a:avLst/>
          </a:prstGeom>
          <a:noFill/>
        </p:spPr>
      </p:pic>
      <p:pic>
        <p:nvPicPr>
          <p:cNvPr id="5" name="Picture 2" descr="http://www.ukazka.ru/img/b/uk42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928802"/>
            <a:ext cx="3000396" cy="4200554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2B0-A62C-43C6-85B2-9724974492D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70178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Термины и определения,</a:t>
            </a:r>
          </a:p>
          <a:p>
            <a:pPr algn="ctr"/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Применительно </a:t>
            </a:r>
          </a:p>
          <a:p>
            <a:pPr algn="ctr"/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педагогу</a:t>
            </a:r>
            <a:endParaRPr lang="ru-RU" sz="3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928802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0" lang="ru-RU" sz="2400" b="1" u="sng" dirty="0" smtClean="0"/>
              <a:t>Квалификация педагога</a:t>
            </a:r>
            <a:r>
              <a:rPr kumimoji="0" lang="ru-RU" sz="2400" dirty="0" smtClean="0"/>
              <a:t> – отражает уровень профессиональной подготовки воспитателя и его готовность к труду в сфере образования. Квалификация воспитателя складывается из его профессиональных компетенций.</a:t>
            </a:r>
          </a:p>
          <a:p>
            <a:pPr algn="l"/>
            <a:r>
              <a:rPr kumimoji="0" lang="ru-RU" sz="2400" b="1" dirty="0" smtClean="0"/>
              <a:t> </a:t>
            </a:r>
            <a:r>
              <a:rPr kumimoji="0" lang="ru-RU" sz="2400" b="1" u="sng" dirty="0" smtClean="0"/>
              <a:t>Профессиональная компетенция</a:t>
            </a:r>
            <a:r>
              <a:rPr kumimoji="0" lang="ru-RU" sz="2400" dirty="0" smtClean="0"/>
              <a:t> – способность успешно    действовать на основе практического опыта, умения и знаний при решении профессиональных задач.</a:t>
            </a:r>
          </a:p>
          <a:p>
            <a:pPr algn="l"/>
            <a:r>
              <a:rPr kumimoji="0" lang="ru-RU" sz="2400" b="1" u="sng" dirty="0" smtClean="0"/>
              <a:t>Ключевые области стандарта педагога</a:t>
            </a:r>
            <a:r>
              <a:rPr kumimoji="0" lang="ru-RU" sz="2400" dirty="0" smtClean="0"/>
              <a:t>: разделы стандарта, соответствующие структуре профессиональной деятельности педагога: </a:t>
            </a:r>
          </a:p>
          <a:p>
            <a:pPr algn="l"/>
            <a:r>
              <a:rPr kumimoji="0" lang="ru-RU" sz="2400" dirty="0" smtClean="0"/>
              <a:t>    обучение, воспитание и развитие ребенка.</a:t>
            </a:r>
          </a:p>
          <a:p>
            <a:pPr algn="l"/>
            <a:endParaRPr kumimoji="0" lang="ru-RU" sz="2400" dirty="0" smtClean="0"/>
          </a:p>
          <a:p>
            <a:pPr algn="l"/>
            <a:endParaRPr kumimoji="0" lang="ru-RU" sz="2400" dirty="0" smtClean="0"/>
          </a:p>
          <a:p>
            <a:pPr algn="l"/>
            <a:endParaRPr kumimoji="0"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E7CB-46F3-4AB7-86DA-6661F42886B9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2B0-A62C-43C6-85B2-9724974492D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84969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ПРОФЕССИОНАЛЬНЫЙ СТАНДАРТ </a:t>
            </a:r>
          </a:p>
          <a:p>
            <a:pPr algn="l"/>
            <a:r>
              <a:rPr lang="ru-RU" sz="2400" dirty="0" smtClean="0"/>
              <a:t>• </a:t>
            </a:r>
            <a:r>
              <a:rPr lang="ru-RU" sz="2400" dirty="0"/>
              <a:t>Современный профессиональный стандарт представляет собой набор обобщенных трудовых функций с расшифровкой возможных наименований должности работников и необходимых требований к образованию и опыту работы для выполнения данной функции.  </a:t>
            </a:r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r>
              <a:rPr lang="ru-RU" dirty="0" smtClean="0"/>
              <a:t>• </a:t>
            </a:r>
            <a:r>
              <a:rPr lang="ru-RU" sz="2400" dirty="0"/>
              <a:t>Каждая обобщенная функция распадается на отдельные трудовые функции, содержащие перечень конкретных действий, которые должен выполнять работник, а также требования к знаниям и умениям, необходимым для выполнения данной трудовой </a:t>
            </a:r>
          </a:p>
        </p:txBody>
      </p:sp>
    </p:spTree>
    <p:extLst>
      <p:ext uri="{BB962C8B-B14F-4D97-AF65-F5344CB8AC3E}">
        <p14:creationId xmlns:p14="http://schemas.microsoft.com/office/powerpoint/2010/main" val="219912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2B0-A62C-43C6-85B2-9724974492D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28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u="sng" dirty="0" smtClean="0"/>
              <a:t>Трудовые функции</a:t>
            </a:r>
          </a:p>
          <a:p>
            <a:pPr lvl="0"/>
            <a:r>
              <a:rPr lang="ru-RU" sz="2800" b="1" u="sng" dirty="0" smtClean="0"/>
              <a:t>профессиональной деятельности педагога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85860"/>
            <a:ext cx="3857652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Обобщенные трудовые функции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1285860"/>
            <a:ext cx="4071966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Трудовые функции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928802"/>
            <a:ext cx="3786214" cy="21431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Педагогическая деятельность по</a:t>
            </a:r>
          </a:p>
          <a:p>
            <a:r>
              <a:rPr lang="ru-RU" sz="1600" dirty="0" smtClean="0"/>
              <a:t>проектированию и реализации</a:t>
            </a:r>
          </a:p>
          <a:p>
            <a:r>
              <a:rPr lang="ru-RU" sz="1600" dirty="0" smtClean="0"/>
              <a:t>образовательного процесса в</a:t>
            </a:r>
          </a:p>
          <a:p>
            <a:r>
              <a:rPr lang="ru-RU" sz="1600" dirty="0" smtClean="0"/>
              <a:t>образовательных организациях</a:t>
            </a:r>
          </a:p>
          <a:p>
            <a:r>
              <a:rPr lang="ru-RU" sz="1600" dirty="0" smtClean="0"/>
              <a:t>дошкольного, начального общего,</a:t>
            </a:r>
          </a:p>
          <a:p>
            <a:r>
              <a:rPr lang="ru-RU" sz="1600" dirty="0" smtClean="0"/>
              <a:t>основного общего, среднего общего образования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071942"/>
            <a:ext cx="3786214" cy="23574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Педагогическая деятельность</a:t>
            </a:r>
          </a:p>
          <a:p>
            <a:r>
              <a:rPr lang="ru-RU" sz="1600" dirty="0" smtClean="0"/>
              <a:t>по проектированию и</a:t>
            </a:r>
          </a:p>
          <a:p>
            <a:r>
              <a:rPr lang="ru-RU" sz="1600" dirty="0" smtClean="0"/>
              <a:t>реализации</a:t>
            </a:r>
          </a:p>
          <a:p>
            <a:r>
              <a:rPr lang="ru-RU" sz="1600" dirty="0" smtClean="0"/>
              <a:t>основных</a:t>
            </a:r>
          </a:p>
          <a:p>
            <a:r>
              <a:rPr lang="ru-RU" sz="1600" dirty="0" smtClean="0"/>
              <a:t>общеобразовательных</a:t>
            </a:r>
          </a:p>
          <a:p>
            <a:r>
              <a:rPr lang="ru-RU" sz="1600" dirty="0" smtClean="0"/>
              <a:t>программ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1857364"/>
            <a:ext cx="4071966" cy="64294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Общепедагогическая функция. Обучение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2500306"/>
            <a:ext cx="4071966" cy="64294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Воспитательная деятельность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3214686"/>
            <a:ext cx="4071966" cy="8572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Развивающая деятельность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071942"/>
            <a:ext cx="4071966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Педагогическая деятельность по реализации программ дошкольного образования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4714884"/>
            <a:ext cx="4071966" cy="42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Начального общего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5214950"/>
            <a:ext cx="4071966" cy="2857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Основного и среднего общего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5500702"/>
            <a:ext cx="4071966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Модуль предметное обучение. Математика.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5929330"/>
            <a:ext cx="4071966" cy="5000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 smtClean="0"/>
              <a:t>Модуль предметное обучение. Русский язык.</a:t>
            </a: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2B0-A62C-43C6-85B2-9724974492D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8429652" cy="397031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Педагогическая деятельность по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проектированию и реализации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образовательного процесса в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образовательных организациях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дошкольного, начального общего,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основного общего, среднего общего образования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365" y="428604"/>
            <a:ext cx="88756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Обобщенная трудовая функция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143000"/>
            <a:ext cx="8447116" cy="525780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Высшее профессиональное образование или среднее профессиональное образование по направлениям подготовки "Образование и педагогика" или в области, соответствующей преподаваемому предмету (с последующей профессиональной переподготовкой по профилю педагогической деятельности), либо высшее профессиональное образование или среднее профессиональное образование и дополнительное профессиональное образование по направлению деятельности в образовательной организации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к опыту практической работы  не предъявляются!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543800" cy="7159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3333CC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к образованию и обучению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endParaRPr lang="ru-RU" sz="3200" dirty="0" smtClean="0">
              <a:solidFill>
                <a:schemeClr val="tx2">
                  <a:satMod val="13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2B0-A62C-43C6-85B2-9724974492D7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85728"/>
            <a:ext cx="7182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kumimoji="0" lang="ru-RU" sz="3600" b="1" dirty="0" smtClean="0">
                <a:solidFill>
                  <a:schemeClr val="accent4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Особые условия допуска к работе</a:t>
            </a:r>
            <a:endParaRPr kumimoji="0" lang="ru-RU" sz="3600" b="1" dirty="0" smtClean="0">
              <a:solidFill>
                <a:schemeClr val="accent4">
                  <a:lumMod val="75000"/>
                </a:schemeClr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05342"/>
            <a:ext cx="78581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ru-RU" sz="2400" b="1" i="1" dirty="0" smtClean="0">
                <a:ea typeface="Calibri" pitchFamily="34" charset="0"/>
                <a:cs typeface="Times New Roman" pitchFamily="18" charset="0"/>
              </a:rPr>
              <a:t>К педагогической деятельности </a:t>
            </a:r>
            <a:r>
              <a:rPr kumimoji="0" lang="ru-RU" sz="24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не допускаются лица:</a:t>
            </a:r>
          </a:p>
          <a:p>
            <a:pPr lvl="0" algn="just" eaLnBrk="0" hangingPunct="0"/>
            <a:r>
              <a:rPr kumimoji="0" lang="ru-RU" sz="2400" b="1" i="1" dirty="0" smtClean="0">
                <a:ea typeface="Calibri" pitchFamily="34" charset="0"/>
                <a:cs typeface="Times New Roman" pitchFamily="18" charset="0"/>
              </a:rPr>
              <a:t>- лишенные права заниматься педагогической деятельностью в соответствии с вступившим в законную силу приговором суда;</a:t>
            </a:r>
          </a:p>
          <a:p>
            <a:pPr lvl="0" algn="just" eaLnBrk="0" hangingPunct="0"/>
            <a:r>
              <a:rPr kumimoji="0" lang="ru-RU" sz="2400" b="1" i="1" dirty="0" smtClean="0">
                <a:ea typeface="Calibri" pitchFamily="34" charset="0"/>
                <a:cs typeface="Times New Roman" pitchFamily="18" charset="0"/>
              </a:rPr>
              <a:t>- имеющие или имевшие судимость за преступления, состав и виды которых установлены  законодательством Российской Федерации;</a:t>
            </a:r>
          </a:p>
          <a:p>
            <a:pPr lvl="0" algn="just" eaLnBrk="0" hangingPunct="0"/>
            <a:r>
              <a:rPr kumimoji="0" lang="ru-RU" sz="2400" b="1" i="1" dirty="0" smtClean="0">
                <a:ea typeface="Calibri" pitchFamily="34" charset="0"/>
                <a:cs typeface="Times New Roman" pitchFamily="18" charset="0"/>
              </a:rPr>
              <a:t>- признанные недееспособными в установленном федеральным законом порядке;</a:t>
            </a:r>
          </a:p>
          <a:p>
            <a:pPr lvl="0" algn="just" eaLnBrk="0" hangingPunct="0"/>
            <a:r>
              <a:rPr kumimoji="0" lang="ru-RU" sz="2400" b="1" i="1" dirty="0" smtClean="0">
                <a:ea typeface="Calibri" pitchFamily="34" charset="0"/>
                <a:cs typeface="Times New Roman" pitchFamily="18" charset="0"/>
              </a:rPr>
              <a:t>- имеющие заболевания, предусмотренные установленным перечнем</a:t>
            </a:r>
            <a:endParaRPr kumimoji="0" lang="ru-RU" sz="2400" b="1" i="1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3240" y="2285992"/>
            <a:ext cx="300039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04" y="2714620"/>
            <a:ext cx="300039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314324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2B0-A62C-43C6-85B2-9724974492D7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90459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Трудовая функция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Общепедагогическая функция.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Обучение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2714644" cy="10715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Трудовые действия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500306"/>
            <a:ext cx="2714644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умения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714620"/>
            <a:ext cx="2714644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знания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sch853zg.mskobr.ru/images/ban_obr_prog.jpg?1448393763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1797183" cy="1785950"/>
          </a:xfrm>
          <a:prstGeom prst="rect">
            <a:avLst/>
          </a:prstGeom>
          <a:noFill/>
        </p:spPr>
      </p:pic>
      <p:pic>
        <p:nvPicPr>
          <p:cNvPr id="49158" name="Picture 6" descr="https://snoska.ru/images/covers/54/ac/54ace1f0-ae29-5e39-a3b6-519e1d43f7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00570"/>
            <a:ext cx="1428760" cy="1856871"/>
          </a:xfrm>
          <a:prstGeom prst="rect">
            <a:avLst/>
          </a:prstGeom>
          <a:noFill/>
        </p:spPr>
      </p:pic>
      <p:pic>
        <p:nvPicPr>
          <p:cNvPr id="49160" name="Picture 8" descr="http://kladraz.ru/upload/blogs/5831_c81534ebad0b3dd8044a05f21b472a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143380"/>
            <a:ext cx="1500980" cy="2000240"/>
          </a:xfrm>
          <a:prstGeom prst="rect">
            <a:avLst/>
          </a:prstGeom>
          <a:noFill/>
        </p:spPr>
      </p:pic>
      <p:pic>
        <p:nvPicPr>
          <p:cNvPr id="49162" name="Picture 10" descr="http://www.funlib.ru/cimg/2014/101715/06261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4429132"/>
            <a:ext cx="1398048" cy="2071678"/>
          </a:xfrm>
          <a:prstGeom prst="rect">
            <a:avLst/>
          </a:prstGeom>
          <a:noFill/>
        </p:spPr>
      </p:pic>
      <p:pic>
        <p:nvPicPr>
          <p:cNvPr id="49164" name="Picture 12" descr="http://poznayka.org/baza1/200318805057.files/image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857628"/>
            <a:ext cx="3333773" cy="2500330"/>
          </a:xfrm>
          <a:prstGeom prst="rect">
            <a:avLst/>
          </a:prstGeom>
          <a:noFill/>
        </p:spPr>
      </p:pic>
      <p:pic>
        <p:nvPicPr>
          <p:cNvPr id="49156" name="Picture 4" descr="http://www.ukazka.ru/img/g/uk18014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3143248"/>
            <a:ext cx="151540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95400"/>
            <a:ext cx="8351837" cy="464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</a:rPr>
              <a:t>Знать программы обучения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Уметь </a:t>
            </a:r>
            <a:r>
              <a:rPr lang="ru-RU" sz="2400" dirty="0">
                <a:latin typeface="Times New Roman" pitchFamily="18" charset="0"/>
              </a:rPr>
              <a:t>планировать и анализировать работу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</a:rPr>
              <a:t>Владеть формами и методами обучения – стандартными и инновационными.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</a:rPr>
              <a:t>Использовать специальные подходы, чтобы охватить всех детей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</a:rPr>
              <a:t>Уметь объективно оценивать возможности детей, используя разные формы и методы контроля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</a:rPr>
              <a:t>Владеть ИКТ-компетенциями</a:t>
            </a:r>
            <a:r>
              <a:rPr lang="ru-RU" sz="2800" dirty="0">
                <a:latin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27.08.2015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64B-DC36-439B-96E7-AE8B86B3A8EF}" type="slidenum">
              <a:rPr lang="ru-RU"/>
              <a:pPr/>
              <a:t>17</a:t>
            </a:fld>
            <a:endParaRPr lang="ru-RU" dirty="0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ru-RU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Общепедагогическая функция.</a:t>
            </a:r>
            <a:br>
              <a:rPr kumimoji="1" lang="ru-RU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1" lang="ru-RU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3240" y="1643050"/>
            <a:ext cx="300039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1714488"/>
            <a:ext cx="2857488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500174"/>
            <a:ext cx="292892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2B0-A62C-43C6-85B2-9724974492D7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888858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Трудовая функция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Воспитательная деятельность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857364"/>
            <a:ext cx="2571768" cy="10715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Трудовые действия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857364"/>
            <a:ext cx="2714644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умения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56" y="2000240"/>
            <a:ext cx="2714644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знания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madou10com.ucoz.ru/verh/obyavleniy/406c767c967ff89644ae367e229d1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2365392" cy="1575172"/>
          </a:xfrm>
          <a:prstGeom prst="ellipse">
            <a:avLst/>
          </a:prstGeom>
          <a:noFill/>
        </p:spPr>
      </p:pic>
      <p:pic>
        <p:nvPicPr>
          <p:cNvPr id="47108" name="Picture 4" descr="http://2.bp.blogspot.com/--iiMa8wdQKY/UUxfRr9pLMI/AAAAAAAAAOM/OxKXkgaTeuI/s1600/tolerant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00570"/>
            <a:ext cx="2365360" cy="1774020"/>
          </a:xfrm>
          <a:prstGeom prst="rect">
            <a:avLst/>
          </a:prstGeom>
          <a:noFill/>
        </p:spPr>
      </p:pic>
      <p:pic>
        <p:nvPicPr>
          <p:cNvPr id="47110" name="Picture 6" descr="http://900igr.net/datas/pedagogika/Otkrytoe-zanjatie/0033-033-Rekomendats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214686"/>
            <a:ext cx="2595581" cy="1946686"/>
          </a:xfrm>
          <a:prstGeom prst="rect">
            <a:avLst/>
          </a:prstGeom>
          <a:noFill/>
        </p:spPr>
      </p:pic>
      <p:pic>
        <p:nvPicPr>
          <p:cNvPr id="47112" name="Picture 8" descr="http://ozon-st.cdn.ngenix.net/multimedia/books_covers/1013970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357562"/>
            <a:ext cx="1714512" cy="2656661"/>
          </a:xfrm>
          <a:prstGeom prst="rect">
            <a:avLst/>
          </a:prstGeom>
          <a:noFill/>
        </p:spPr>
      </p:pic>
      <p:pic>
        <p:nvPicPr>
          <p:cNvPr id="47114" name="Picture 10" descr="http://sch626uz.mskobr.ru/images/%20%D0%BE%D1%81%D0%BE%D0%B1%D0%B5%D0%BD%D0%BD%D0%BE%D1%81%D1%82%D0%B8%20%D1%80%D0%B5%D0%B1%D1%91%D0%BD%D0%BA%D0%B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2017" y="3214686"/>
            <a:ext cx="1921983" cy="2738825"/>
          </a:xfrm>
          <a:prstGeom prst="rect">
            <a:avLst/>
          </a:prstGeom>
          <a:noFill/>
        </p:spPr>
      </p:pic>
      <p:pic>
        <p:nvPicPr>
          <p:cNvPr id="47116" name="Picture 12" descr="http://www.sova-kniga.ru/image/data/detstvo-press/104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822839"/>
            <a:ext cx="1356774" cy="2035161"/>
          </a:xfrm>
          <a:prstGeom prst="rect">
            <a:avLst/>
          </a:prstGeom>
          <a:noFill/>
        </p:spPr>
      </p:pic>
      <p:pic>
        <p:nvPicPr>
          <p:cNvPr id="47118" name="Picture 14" descr="http://static.ozone.ru/multimedia/books_covers/10059096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4929198"/>
            <a:ext cx="1143008" cy="1680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Владеть организационными формами и методами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Владеть формами и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</a:rPr>
              <a:t>методами воспитательной работы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Уметь общаться с детьми, защищать их интересы и достоинство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Поддерживать уклад, атмосферу и традиции учреждения, внося в них свой положительный вклад.</a:t>
            </a:r>
            <a:endParaRPr lang="ru-RU" dirty="0"/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27.08.2015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E62B-BCBC-4FF1-96D5-EAEBA3F4BC01}" type="slidenum">
              <a:rPr lang="ru-RU"/>
              <a:pPr/>
              <a:t>19</a:t>
            </a:fld>
            <a:endParaRPr lang="ru-RU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AC72-C473-46CE-9BBC-9C859C9E85A1}" type="slidenum">
              <a:rPr lang="ru-RU"/>
              <a:pPr/>
              <a:t>2</a:t>
            </a:fld>
            <a:endParaRPr lang="ru-RU" dirty="0"/>
          </a:p>
        </p:txBody>
      </p:sp>
      <p:pic>
        <p:nvPicPr>
          <p:cNvPr id="218117" name="Picture 5" descr="Название проекта"/>
          <p:cNvPicPr>
            <a:picLocks noChangeAspect="1" noChangeArrowheads="1"/>
          </p:cNvPicPr>
          <p:nvPr/>
        </p:nvPicPr>
        <p:blipFill>
          <a:blip r:embed="rId2" cstate="print"/>
          <a:srcRect t="4112"/>
          <a:stretch>
            <a:fillRect/>
          </a:stretch>
        </p:blipFill>
        <p:spPr bwMode="auto">
          <a:xfrm>
            <a:off x="1000100" y="285728"/>
            <a:ext cx="7669212" cy="6076950"/>
          </a:xfrm>
          <a:prstGeom prst="rect">
            <a:avLst/>
          </a:prstGeom>
          <a:noFill/>
        </p:spPr>
      </p:pic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468313" y="404813"/>
            <a:ext cx="703264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u="sng" dirty="0"/>
              <a:t>Федеральный закон № 273-ФЗ от 29.12.2012 </a:t>
            </a:r>
          </a:p>
          <a:p>
            <a:r>
              <a:rPr lang="ru-RU" sz="2800" b="1" u="sng" dirty="0"/>
              <a:t>«Об образовании в Российской Федерации»</a:t>
            </a:r>
          </a:p>
          <a:p>
            <a:pPr algn="l"/>
            <a:r>
              <a:rPr lang="ru-RU" sz="2800" b="1" i="1" dirty="0" smtClean="0"/>
              <a:t>Единый подход </a:t>
            </a:r>
            <a:r>
              <a:rPr lang="ru-RU" sz="2800" b="1" i="1" dirty="0"/>
              <a:t>к профессиональным компетенциям педагога дошкольного образования и </a:t>
            </a:r>
            <a:r>
              <a:rPr lang="ru-RU" sz="2800" b="1" i="1" dirty="0" smtClean="0"/>
              <a:t>учителя</a:t>
            </a:r>
            <a:endParaRPr lang="ru-RU" sz="2800" b="1" dirty="0"/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3132138" y="5949950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ДОШКОЛЬНОЕ ОБРАЗОВАНИЕ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3779838" y="4581525"/>
            <a:ext cx="407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СРЕДНЕЕ ОБЩЕЕ ОБРАЗОВАНИЕ</a:t>
            </a: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3059113" y="5516563"/>
            <a:ext cx="4449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НАЧАЛЬНОЕ ОБЩЕЕ ОБРАЗОВАНИЕ</a:t>
            </a:r>
          </a:p>
        </p:txBody>
      </p:sp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3370263" y="5084763"/>
            <a:ext cx="431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ОСНОВНОЕ ОБЩЕЕ 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http://fs1.ppt4web.ru/images/38521/106436/640/img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286124"/>
            <a:ext cx="3151178" cy="236338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143240" y="1643050"/>
            <a:ext cx="300039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4274" name="Picture 2" descr="http://www.s25022.edu35.ru/images/ravnyiestartovyievoz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2428860" cy="19558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286512" y="1714488"/>
            <a:ext cx="2857488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500174"/>
            <a:ext cx="292892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2B0-A62C-43C6-85B2-9724974492D7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8178136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Трудовая функция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развивающая  деятельность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857364"/>
            <a:ext cx="2571768" cy="10715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Трудовые действия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857364"/>
            <a:ext cx="2714644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умения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56" y="2000240"/>
            <a:ext cx="2714644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знания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 descr="http://www.all-tests.ru/wp-content/uploads/2016/05/wpid-programma-individualnogo-razvitia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786322"/>
            <a:ext cx="2765259" cy="20716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54280" name="Picture 8" descr="http://fotoham.ru/img/picture/Jun/07/e4f7ef890c17b87150a364a505ccfb00/mini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8651" y="4000504"/>
            <a:ext cx="3015349" cy="235745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Готовность принять всех детей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вне зависимости от их реальных учебных возможностей, особенностей в поведении, состояния психического и физического здоровья.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Выявлять разнообразные проблемы детей, оказывать адресную помощь</a:t>
            </a:r>
          </a:p>
          <a:p>
            <a:pPr>
              <a:lnSpc>
                <a:spcPct val="8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Готовность к взаимодействию с другими специалистами</a:t>
            </a:r>
          </a:p>
          <a:p>
            <a:pPr>
              <a:lnSpc>
                <a:spcPct val="8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Уметь отслеживать динамику развития ребенка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27.08.2015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175-D620-49F9-BE8B-CD52E70C610F}" type="slidenum">
              <a:rPr lang="ru-RU"/>
              <a:pPr/>
              <a:t>21</a:t>
            </a:fld>
            <a:endParaRPr lang="ru-RU" dirty="0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ru-RU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2B0-A62C-43C6-85B2-9724974492D7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14488"/>
            <a:ext cx="8429652" cy="230832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Педагогическая деятельность по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проектированию и реализации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Основных общеобразовательных программ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365" y="428604"/>
            <a:ext cx="88756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Обобщенная трудовая функция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2B0-A62C-43C6-85B2-9724974492D7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Трудовая функция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Педагогическая деятельность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реализации программ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дошкольного образования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857364"/>
            <a:ext cx="300039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1714488"/>
            <a:ext cx="285748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714488"/>
            <a:ext cx="292892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785926"/>
            <a:ext cx="2571768" cy="10715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Трудовые действия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3" y="2064432"/>
            <a:ext cx="2714644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умения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1785926"/>
            <a:ext cx="2714644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знания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3" descr="Детскийсад &quot;Сказка&quot; р.п. Вознесенское - ФГОС в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1657350" cy="1244600"/>
          </a:xfrm>
          <a:prstGeom prst="rect">
            <a:avLst/>
          </a:prstGeom>
          <a:noFill/>
        </p:spPr>
      </p:pic>
      <p:pic>
        <p:nvPicPr>
          <p:cNvPr id="12" name="Picture 15" descr="Документы FSC &quot; ЕВРОШПОН-СМЫГА - производитель шпона строганного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32"/>
            <a:ext cx="1944687" cy="1458912"/>
          </a:xfrm>
          <a:prstGeom prst="rect">
            <a:avLst/>
          </a:prstGeom>
          <a:noFill/>
        </p:spPr>
      </p:pic>
      <p:pic>
        <p:nvPicPr>
          <p:cNvPr id="13" name="Picture 19" descr="Книга Мониторинг в детском саду. Научно-методическое пособие Скачать книг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928934"/>
            <a:ext cx="1290637" cy="1657350"/>
          </a:xfrm>
          <a:prstGeom prst="rect">
            <a:avLst/>
          </a:prstGeom>
          <a:noFill/>
        </p:spPr>
      </p:pic>
      <p:pic>
        <p:nvPicPr>
          <p:cNvPr id="14" name="Picture 10" descr="Международный день борьбы за права инвалид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607189"/>
            <a:ext cx="1357322" cy="1357322"/>
          </a:xfrm>
          <a:prstGeom prst="rect">
            <a:avLst/>
          </a:prstGeom>
          <a:noFill/>
        </p:spPr>
      </p:pic>
      <p:sp>
        <p:nvSpPr>
          <p:cNvPr id="30" name="_s224263"/>
          <p:cNvSpPr>
            <a:spLocks noChangeArrowheads="1"/>
          </p:cNvSpPr>
          <p:nvPr/>
        </p:nvSpPr>
        <p:spPr bwMode="auto">
          <a:xfrm>
            <a:off x="2786051" y="3429000"/>
            <a:ext cx="3286148" cy="265110"/>
          </a:xfrm>
          <a:prstGeom prst="rect">
            <a:avLst/>
          </a:prstGeom>
          <a:solidFill>
            <a:schemeClr val="bg1"/>
          </a:solidFill>
          <a:ln w="28575" cmpd="dbl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3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ОРГАНИЗОВЫВАТЬ </a:t>
            </a:r>
            <a:r>
              <a:rPr kumimoji="1" lang="ru-RU" sz="11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ВИДЫ ДЕЯТЕЛЬНОСТИ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3757609"/>
            <a:ext cx="3286148" cy="60016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100" b="1" u="sng" dirty="0" smtClean="0"/>
              <a:t>ПРИМЕНЯТЬ</a:t>
            </a:r>
            <a:r>
              <a:rPr lang="ru-RU" sz="1100" b="1" dirty="0" smtClean="0"/>
              <a:t> МЕТОДЫ ФИЗИЧЕСКОГО,</a:t>
            </a:r>
          </a:p>
          <a:p>
            <a:pPr lvl="0"/>
            <a:r>
              <a:rPr lang="ru-RU" sz="1100" b="1" dirty="0" smtClean="0"/>
              <a:t> ПОЗНАВАТЕЛЬНОГО И ЛИЧНОСТНОГО</a:t>
            </a:r>
          </a:p>
          <a:p>
            <a:pPr lvl="0"/>
            <a:r>
              <a:rPr lang="ru-RU" sz="1100" b="1" dirty="0" smtClean="0"/>
              <a:t>РАЗВИТИЯ ДЕТЕЙ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786051" y="4391746"/>
            <a:ext cx="3286148" cy="43088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/>
              <a:t>ИСПОЛЬЗОВАТЬ МЕТОДЫ </a:t>
            </a:r>
          </a:p>
          <a:p>
            <a:pPr lvl="0"/>
            <a:r>
              <a:rPr lang="ru-RU" sz="1100" b="1" dirty="0" smtClean="0"/>
              <a:t>И СРЕДСТВА АНАЛИЗА МОНИТОРИНГА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777547" y="4822633"/>
            <a:ext cx="3286148" cy="60016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/>
              <a:t>ВЛАДЕТЬ ВСЕМИ ВИДАМИ</a:t>
            </a:r>
          </a:p>
          <a:p>
            <a:pPr lvl="0"/>
            <a:r>
              <a:rPr lang="ru-RU" sz="1100" b="1" dirty="0" smtClean="0"/>
              <a:t> РАЗВИВАЮЩЕЙ ДЕЯТЕЛЬНОСТИ ДОШКОЛЬНИК</a:t>
            </a:r>
            <a:endParaRPr lang="ru-RU" sz="11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77546" y="5457157"/>
            <a:ext cx="3250429" cy="43088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/>
              <a:t>ВЫСТРАИВАТЬ ПАРТНЁРСКИЕ </a:t>
            </a:r>
          </a:p>
          <a:p>
            <a:pPr lvl="0"/>
            <a:r>
              <a:rPr lang="ru-RU" sz="1100" b="1" dirty="0" smtClean="0"/>
              <a:t>ОТНОШЕНИЯ С РОДИТЕЛЯМИ ДЕТЕЙ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741828" y="5888044"/>
            <a:ext cx="3286148" cy="26161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 algn="l"/>
            <a:r>
              <a:rPr lang="ru-RU" sz="1100" b="1" dirty="0" smtClean="0"/>
              <a:t>ВЛАДЕТЬ ИКТ-КОМПЕТЕНТНОСТЯМИ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63695" y="2665119"/>
            <a:ext cx="3071802" cy="388414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endParaRPr lang="ru-RU" sz="1400" dirty="0" smtClean="0"/>
          </a:p>
          <a:p>
            <a:pPr algn="l">
              <a:lnSpc>
                <a:spcPct val="80000"/>
              </a:lnSpc>
            </a:pPr>
            <a:r>
              <a:rPr lang="ru-RU" sz="1400" dirty="0" smtClean="0"/>
              <a:t>Специфика дошкольного образования и особенностей организации работы с детьми раннего и дошкольного возраста</a:t>
            </a:r>
          </a:p>
          <a:p>
            <a:pPr algn="l">
              <a:lnSpc>
                <a:spcPct val="80000"/>
              </a:lnSpc>
            </a:pPr>
            <a:r>
              <a:rPr lang="ru-RU" sz="1400" dirty="0" smtClean="0"/>
              <a:t>Основные психологические подходы: культурно-исторический, деятельностный и личностный; основы дошкольной педагогики, </a:t>
            </a:r>
          </a:p>
          <a:p>
            <a:pPr algn="l">
              <a:lnSpc>
                <a:spcPct val="80000"/>
              </a:lnSpc>
            </a:pPr>
            <a:r>
              <a:rPr lang="ru-RU" sz="1400" dirty="0" smtClean="0"/>
              <a:t>Общие закономерности развития ребенка в раннем и дошкольном возрасте</a:t>
            </a:r>
          </a:p>
          <a:p>
            <a:pPr algn="l">
              <a:lnSpc>
                <a:spcPct val="80000"/>
              </a:lnSpc>
            </a:pPr>
            <a:r>
              <a:rPr lang="ru-RU" sz="1400" dirty="0" smtClean="0"/>
              <a:t>Особенности становления и развития детских деятельностей в раннем и дошкольном возрасте</a:t>
            </a:r>
          </a:p>
          <a:p>
            <a:pPr algn="l">
              <a:lnSpc>
                <a:spcPct val="80000"/>
              </a:lnSpc>
            </a:pPr>
            <a:r>
              <a:rPr lang="ru-RU" sz="1400" dirty="0" smtClean="0"/>
              <a:t>Основы теории физического, познавательного  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ru-RU" sz="1400" dirty="0" smtClean="0"/>
              <a:t>     и  личностного развития детей раннего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ru-RU" sz="1400" dirty="0" smtClean="0"/>
              <a:t>     и дошкольного возраста</a:t>
            </a:r>
          </a:p>
          <a:p>
            <a:pPr algn="l">
              <a:lnSpc>
                <a:spcPct val="80000"/>
              </a:lnSpc>
            </a:pPr>
            <a:r>
              <a:rPr lang="ru-RU" sz="1400" dirty="0" smtClean="0"/>
              <a:t>Современные тенденции развития дошкольного образования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</a:rPr>
              <a:t>Знать специфику дошкольного образования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</a:rPr>
              <a:t>Знать общие закономерности развития детей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</a:rPr>
              <a:t>Уметь организовывать ведущие виды деятельности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</a:rPr>
              <a:t>Владеть теорией и методиками развития детей дошкольного возраста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</a:rPr>
              <a:t>Уметь планировать, реализовывать и анализировать образовательную работу с детьми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</a:rPr>
              <a:t>Уметь планировать и корректировать образовательные задачи по результатам мониторинга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</a:rPr>
              <a:t>Владеть методами и средствами психолого-педагогического просвещения родителей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</a:rPr>
              <a:t>Владеть ИКТ-компетенциями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27.08.2015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7E15-661A-41C5-AF91-0A95A946B063}" type="slidenum">
              <a:rPr lang="ru-RU"/>
              <a:pPr/>
              <a:t>24</a:t>
            </a:fld>
            <a:endParaRPr lang="ru-RU" dirty="0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81000"/>
            <a:ext cx="8569325" cy="838200"/>
          </a:xfrm>
        </p:spPr>
        <p:txBody>
          <a:bodyPr>
            <a:noAutofit/>
          </a:bodyPr>
          <a:lstStyle/>
          <a:p>
            <a:pPr algn="ctr"/>
            <a:r>
              <a:rPr kumimoji="1" lang="ru-RU" sz="2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Педагогическая деятельность по реализации программ дошкольного образования</a:t>
            </a:r>
            <a:br>
              <a:rPr kumimoji="1" lang="ru-RU" sz="2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1" lang="ru-RU" sz="2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(профессиональные компетенции)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744F-859F-48DF-8D30-C3FF56BD3DB1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FEC4-4856-44F5-A385-E6018B05B809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290"/>
            <a:ext cx="80888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Методы оценки требований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выполнения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профессионального стандарта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785926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dirty="0" smtClean="0"/>
              <a:t>Профессиональная деятельность</a:t>
            </a:r>
          </a:p>
          <a:p>
            <a:r>
              <a:rPr kumimoji="0" lang="ru-RU" b="1" dirty="0" smtClean="0"/>
              <a:t> воспитателя</a:t>
            </a:r>
          </a:p>
          <a:p>
            <a:r>
              <a:rPr kumimoji="0" lang="ru-RU" b="1" dirty="0" smtClean="0"/>
              <a:t> оценивается только КОМПЛЕКСНО</a:t>
            </a:r>
            <a:endParaRPr kumimoji="0" lang="ru-RU" b="1" dirty="0"/>
          </a:p>
        </p:txBody>
      </p:sp>
      <p:grpSp>
        <p:nvGrpSpPr>
          <p:cNvPr id="8" name="Diagram 15"/>
          <p:cNvGrpSpPr>
            <a:grpSpLocks/>
          </p:cNvGrpSpPr>
          <p:nvPr/>
        </p:nvGrpSpPr>
        <p:grpSpPr bwMode="auto">
          <a:xfrm>
            <a:off x="539750" y="2708275"/>
            <a:ext cx="8064500" cy="3600450"/>
            <a:chOff x="1429" y="703"/>
            <a:chExt cx="2858" cy="2858"/>
          </a:xfrm>
        </p:grpSpPr>
        <p:sp>
          <p:nvSpPr>
            <p:cNvPr id="9" name="_s188438"/>
            <p:cNvSpPr>
              <a:spLocks noChangeShapeType="1"/>
            </p:cNvSpPr>
            <p:nvPr/>
          </p:nvSpPr>
          <p:spPr bwMode="auto">
            <a:xfrm flipH="1">
              <a:off x="2016" y="1503"/>
              <a:ext cx="561" cy="57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_s188437"/>
            <p:cNvSpPr>
              <a:spLocks noChangeArrowheads="1"/>
            </p:cNvSpPr>
            <p:nvPr/>
          </p:nvSpPr>
          <p:spPr bwMode="auto">
            <a:xfrm>
              <a:off x="1531" y="1733"/>
              <a:ext cx="1097" cy="102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Times New Roman" pitchFamily="18" charset="0"/>
                  <a:cs typeface="Arial" charset="0"/>
                </a:rPr>
                <a:t>!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Сочетание показателей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динамики развития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    ИНТЕГРАТИВНЫХ КАЧЕСТВ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ребенка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" name="_s188436"/>
            <p:cNvSpPr>
              <a:spLocks noChangeShapeType="1"/>
            </p:cNvSpPr>
            <p:nvPr/>
          </p:nvSpPr>
          <p:spPr bwMode="auto">
            <a:xfrm>
              <a:off x="3164" y="1503"/>
              <a:ext cx="230" cy="4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_s188435"/>
            <p:cNvSpPr>
              <a:spLocks noChangeArrowheads="1"/>
            </p:cNvSpPr>
            <p:nvPr/>
          </p:nvSpPr>
          <p:spPr bwMode="auto">
            <a:xfrm>
              <a:off x="3215" y="1676"/>
              <a:ext cx="1047" cy="102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Times New Roman" pitchFamily="18" charset="0"/>
                  <a:cs typeface="Arial" charset="0"/>
                </a:rPr>
                <a:t>!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Высокая степень активности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и вовлеченности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РОДИТЕЛЕЙ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 в жизнь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детского сада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_s188434"/>
            <p:cNvSpPr>
              <a:spLocks noChangeShapeType="1"/>
            </p:cNvSpPr>
            <p:nvPr/>
          </p:nvSpPr>
          <p:spPr bwMode="auto">
            <a:xfrm flipV="1">
              <a:off x="2883" y="1503"/>
              <a:ext cx="1" cy="131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_s188433"/>
            <p:cNvSpPr>
              <a:spLocks noChangeArrowheads="1"/>
            </p:cNvSpPr>
            <p:nvPr/>
          </p:nvSpPr>
          <p:spPr bwMode="auto">
            <a:xfrm>
              <a:off x="2348" y="2589"/>
              <a:ext cx="1071" cy="851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Times New Roman" pitchFamily="18" charset="0"/>
                  <a:cs typeface="Arial" charset="0"/>
                </a:rPr>
                <a:t>!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Положительное отношение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РЕБЁНКА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к детскому саду</a:t>
              </a:r>
            </a:p>
          </p:txBody>
        </p:sp>
        <p:sp>
          <p:nvSpPr>
            <p:cNvPr id="15" name="_s188432"/>
            <p:cNvSpPr>
              <a:spLocks noChangeArrowheads="1"/>
            </p:cNvSpPr>
            <p:nvPr/>
          </p:nvSpPr>
          <p:spPr bwMode="auto">
            <a:xfrm>
              <a:off x="2526" y="818"/>
              <a:ext cx="679" cy="67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800" b="1" i="0" u="none" strike="noStrike" cap="none" normalizeH="0" baseline="0" dirty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Times New Roman" pitchFamily="18" charset="0"/>
                  <a:cs typeface="Arial" charset="0"/>
                </a:rPr>
                <a:t>Высокая оценка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8FE8-9C74-4015-B267-86D4A1D95A1B}" type="datetime1">
              <a:rPr lang="ru-RU"/>
              <a:pPr/>
              <a:t>14.09.2016</a:t>
            </a:fld>
            <a:endParaRPr lang="ru-RU" dirty="0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769-EA92-41F8-91B9-102A4C8F6E67}" type="slidenum">
              <a:rPr lang="ru-RU"/>
              <a:pPr/>
              <a:t>26</a:t>
            </a:fld>
            <a:endParaRPr lang="ru-RU" dirty="0"/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323850" y="188913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0" lang="ru-RU" b="1" dirty="0"/>
              <a:t>Критерии и показатели профессиональной компетентности и результативности</a:t>
            </a:r>
            <a:endParaRPr kumimoji="0" lang="ru-RU" dirty="0"/>
          </a:p>
          <a:p>
            <a:r>
              <a:rPr kumimoji="0" lang="ru-RU" b="1" dirty="0"/>
              <a:t>деятельности воспитателя дошкольного образовательного учреждения</a:t>
            </a:r>
          </a:p>
          <a:p>
            <a:r>
              <a:rPr kumimoji="0" lang="ru-RU" b="1" dirty="0"/>
              <a:t>  </a:t>
            </a:r>
            <a:r>
              <a:rPr kumimoji="0" lang="ru-RU" b="1" i="1" dirty="0"/>
              <a:t>(</a:t>
            </a:r>
            <a:r>
              <a:rPr kumimoji="0" lang="ru-RU" i="1" dirty="0"/>
              <a:t>применяется для аттестации на 1 и высшую кв. категории</a:t>
            </a:r>
            <a:r>
              <a:rPr kumimoji="0" lang="ru-RU" dirty="0"/>
              <a:t>)</a:t>
            </a:r>
          </a:p>
        </p:txBody>
      </p:sp>
      <p:graphicFrame>
        <p:nvGraphicFramePr>
          <p:cNvPr id="178457" name="Group 281"/>
          <p:cNvGraphicFramePr>
            <a:graphicFrameLocks noGrp="1"/>
          </p:cNvGraphicFramePr>
          <p:nvPr/>
        </p:nvGraphicFramePr>
        <p:xfrm>
          <a:off x="250825" y="1358900"/>
          <a:ext cx="8839835" cy="5079365"/>
        </p:xfrm>
        <a:graphic>
          <a:graphicData uri="http://schemas.openxmlformats.org/drawingml/2006/table">
            <a:tbl>
              <a:tblPr/>
              <a:tblGrid>
                <a:gridCol w="8423275"/>
                <a:gridCol w="208280"/>
                <a:gridCol w="208280"/>
              </a:tblGrid>
              <a:tr h="4159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Критерий I. Владение современными образовательными технологиями и методиками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1.1. Использование педагогом в образовательном процессе современных образовательных технологий и методик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Наличие системы деятельности по использованию в образовательном процессе современных образовательных технологий и методик)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Использование ИКТ в образовательном  процессе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2040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Наличие системы деятельности по использованию в образовательном процессе современных образовательных технологий и методик; Разработка цифровых образовательных ресурсов нового поколения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(наличие личного сайта); Наличие цифрового портфолио воспитателя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040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1.3. Использование в образовательном процессе здоровьесберегающих технологий, методик и приемов оздоровления детей, рекомендованных на федеральном или региональном уровне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Решение проблемы сохранения и укрепления здоровья воспитанников при организации образовательного процесса в ДОУ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20406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1.4. Организация педагогической деятельности с учетом индивидуальных особенностей воспитанников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20406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Использование технологий и методик личностно ориентированного взаимодействия; Реализация воспитателем коррекционно-развивающих программ, программ для детей с особыми образовательными потребностями, охваченных  коррекционно-развивающим сопровождением  в рамках интегрированного или  инклюзивного обучения и воспитания; Реализация воспитателем образовательных программ для работы с одаренными детьми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27.08.2015</a:t>
            </a:r>
            <a:endParaRPr lang="ru-RU" dirty="0"/>
          </a:p>
        </p:txBody>
      </p:sp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339A-88AC-46AA-842C-6F87E0954CF2}" type="slidenum">
              <a:rPr lang="ru-RU"/>
              <a:pPr/>
              <a:t>27</a:t>
            </a:fld>
            <a:endParaRPr lang="ru-RU" dirty="0"/>
          </a:p>
        </p:txBody>
      </p:sp>
      <p:sp>
        <p:nvSpPr>
          <p:cNvPr id="228501" name="Rectangle 149"/>
          <p:cNvSpPr>
            <a:spLocks noChangeArrowheads="1"/>
          </p:cNvSpPr>
          <p:nvPr/>
        </p:nvSpPr>
        <p:spPr bwMode="auto">
          <a:xfrm>
            <a:off x="0" y="-176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28590" name="Rectangle 238"/>
          <p:cNvSpPr>
            <a:spLocks noChangeArrowheads="1"/>
          </p:cNvSpPr>
          <p:nvPr/>
        </p:nvSpPr>
        <p:spPr bwMode="auto">
          <a:xfrm>
            <a:off x="0" y="450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28819" name="Rectangle 467"/>
          <p:cNvSpPr>
            <a:spLocks noChangeArrowheads="1"/>
          </p:cNvSpPr>
          <p:nvPr/>
        </p:nvSpPr>
        <p:spPr bwMode="auto">
          <a:xfrm>
            <a:off x="0" y="16194088"/>
            <a:ext cx="721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kumimoji="0" lang="ru-RU" sz="1600" b="1" dirty="0">
                <a:solidFill>
                  <a:srgbClr val="333333"/>
                </a:solidFill>
                <a:latin typeface="Arial" charset="0"/>
                <a:cs typeface="Calibri" pitchFamily="34" charset="0"/>
              </a:rPr>
              <a:t>                                                                                                                           </a:t>
            </a:r>
            <a:endParaRPr kumimoji="0" lang="ru-RU" dirty="0">
              <a:latin typeface="Arial" charset="0"/>
            </a:endParaRPr>
          </a:p>
        </p:txBody>
      </p:sp>
      <p:graphicFrame>
        <p:nvGraphicFramePr>
          <p:cNvPr id="228868" name="Group 516"/>
          <p:cNvGraphicFramePr>
            <a:graphicFrameLocks noGrp="1"/>
          </p:cNvGraphicFramePr>
          <p:nvPr/>
        </p:nvGraphicFramePr>
        <p:xfrm>
          <a:off x="468313" y="692150"/>
          <a:ext cx="8307705" cy="5425440"/>
        </p:xfrm>
        <a:graphic>
          <a:graphicData uri="http://schemas.openxmlformats.org/drawingml/2006/table">
            <a:tbl>
              <a:tblPr/>
              <a:tblGrid>
                <a:gridCol w="5472112"/>
                <a:gridCol w="2627313"/>
                <a:gridCol w="208280"/>
              </a:tblGrid>
              <a:tr h="304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Критерий II. Эффективность применения современных образовательных технологий и методик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2.1. Позитивная динамика достижений воспитанников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Наличие динамики индивидуального развития детей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2.2. Достижения воспитанников на конкурсных мероприятиях художественно-эстетической патриотической, экологической, краеведческой направленности, конкурсных спортивных мероприятиях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Официально зафиксированные достижения воспитанников в конкурсах и иных мероприятиях различного уровня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учитываются победы и участия в конкурсных мероприятиях различного уровня независимо от числа победителей и участников, обучающихся у данного педагога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.3. 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Организация педагогом студийно-кружковой работы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Руководство кружком, студией, секцией (в соответствии с СанПиН)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Доля воспитанников (у данного воспитателя), охваченных студийно-кружковой работой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F079-7CA2-4A23-BC90-90DE8868E7F2}" type="slidenum">
              <a:rPr lang="ru-RU"/>
              <a:pPr/>
              <a:t>28</a:t>
            </a:fld>
            <a:endParaRPr lang="ru-RU" dirty="0"/>
          </a:p>
        </p:txBody>
      </p:sp>
      <p:graphicFrame>
        <p:nvGraphicFramePr>
          <p:cNvPr id="229417" name="Group 41"/>
          <p:cNvGraphicFramePr>
            <a:graphicFrameLocks noGrp="1"/>
          </p:cNvGraphicFramePr>
          <p:nvPr/>
        </p:nvGraphicFramePr>
        <p:xfrm>
          <a:off x="755650" y="765175"/>
          <a:ext cx="7948930" cy="3383280"/>
        </p:xfrm>
        <a:graphic>
          <a:graphicData uri="http://schemas.openxmlformats.org/drawingml/2006/table">
            <a:tbl>
              <a:tblPr/>
              <a:tblGrid>
                <a:gridCol w="5761038"/>
                <a:gridCol w="2187892"/>
              </a:tblGrid>
              <a:tr h="2587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Критерий III. Стабильные результаты освоения обучающимися, воспитанниками образовательных программ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3.1. Доля воспитанников, имеющих высокий уровень развития в соответствии с требованиями основной общеобразовательной программы, реализуемой ДОУ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Результаты диагностики уровня развития воспитанников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3.2. Наличие системы стандартизированной  педагогической диагностики, отражающей соответствие уровня развития воспитанников ДОУ требованиям основной общеобразовательной программы: диагностика, анализ, коррекция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Программа диагностических исследований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8BD6-443D-490F-8015-30D479BBD511}" type="slidenum">
              <a:rPr lang="ru-RU"/>
              <a:pPr/>
              <a:t>29</a:t>
            </a:fld>
            <a:endParaRPr lang="ru-RU" dirty="0"/>
          </a:p>
        </p:txBody>
      </p:sp>
      <p:graphicFrame>
        <p:nvGraphicFramePr>
          <p:cNvPr id="230484" name="Group 84"/>
          <p:cNvGraphicFramePr>
            <a:graphicFrameLocks noGrp="1"/>
          </p:cNvGraphicFramePr>
          <p:nvPr/>
        </p:nvGraphicFramePr>
        <p:xfrm>
          <a:off x="395288" y="333375"/>
          <a:ext cx="8605869" cy="6004560"/>
        </p:xfrm>
        <a:graphic>
          <a:graphicData uri="http://schemas.openxmlformats.org/drawingml/2006/table">
            <a:tbl>
              <a:tblPr/>
              <a:tblGrid>
                <a:gridCol w="4176712"/>
                <a:gridCol w="4429157"/>
              </a:tblGrid>
              <a:tr h="3238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Критерий IV. Личный вклад в повышение качества образования на основе совершенствования методов обучения и воспитания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4.1. Повышение качества профессиональной деятельности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Систематическое повышение квалификации и самообразование (за отчетный период)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4.2. Результативность участия педагога в конкурсных мероприятиях, программах, грантах, инновационных проектах, имеющих профессиональное значение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Презентация профессионального мастерства в рамках профессиональных слетов, конкурсов и других мероприятий различного уровня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учитывается участие в мероприятиях различного уровня независимо от числа таких участий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4.3. Участие в исследовательской и опытно-экспериментальной деятельности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Результативность исследовательской и опытно-экспериментальной деятельности (с учетом уровня эксперимента)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учитывается участие в экспериментах различного уровня независимо от числа экспериментов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4.4. Обобщение и распространение собственного педагогического опыта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Проведение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открытых занятий, мастер – классов; выступления на семинарах, круглых столах; публикации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учитывается участие в мероприятиях различного уровня независимо от числа этих мероприятий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4.5. Профессиональная экспертная деятельность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Участие в работе экспертных комиссий, групп; жюри конкурсов; творческих лабораторий; тьюторство, руководство методическими объединениями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7BCD-EA65-4F88-ADFE-A5FEF638FBE2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684213" y="404813"/>
            <a:ext cx="78724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/>
              <a:t>Приказ</a:t>
            </a:r>
          </a:p>
          <a:p>
            <a:r>
              <a:rPr lang="ru-RU" sz="2400" dirty="0"/>
              <a:t> </a:t>
            </a:r>
            <a:r>
              <a:rPr lang="ru-RU" sz="2400" b="1" dirty="0">
                <a:solidFill>
                  <a:srgbClr val="020406"/>
                </a:solidFill>
              </a:rPr>
              <a:t>Министерства труда и социальной защиты РФ </a:t>
            </a:r>
            <a:r>
              <a:rPr lang="ru-RU" sz="2400" b="1" dirty="0" smtClean="0">
                <a:solidFill>
                  <a:srgbClr val="020406"/>
                </a:solidFill>
              </a:rPr>
              <a:t>№ 544н</a:t>
            </a:r>
            <a:endParaRPr lang="ru-RU" sz="2400" b="1" dirty="0">
              <a:solidFill>
                <a:srgbClr val="020406"/>
              </a:solidFill>
            </a:endParaRPr>
          </a:p>
          <a:p>
            <a:r>
              <a:rPr lang="ru-RU" sz="2400" b="1" dirty="0">
                <a:solidFill>
                  <a:srgbClr val="020406"/>
                </a:solidFill>
              </a:rPr>
              <a:t>«</a:t>
            </a:r>
            <a:r>
              <a:rPr lang="ru-RU" sz="2400" b="1" i="1" dirty="0">
                <a:solidFill>
                  <a:srgbClr val="020406"/>
                </a:solidFill>
              </a:rPr>
              <a:t>Об утверждении профессионального стандарта </a:t>
            </a:r>
          </a:p>
          <a:p>
            <a:r>
              <a:rPr lang="ru-RU" sz="2400" b="1" i="1" dirty="0">
                <a:solidFill>
                  <a:srgbClr val="020406"/>
                </a:solidFill>
              </a:rPr>
              <a:t>«</a:t>
            </a:r>
            <a:r>
              <a:rPr lang="ru-RU" sz="2400" b="1" i="1" dirty="0" smtClean="0">
                <a:solidFill>
                  <a:srgbClr val="020406"/>
                </a:solidFill>
              </a:rPr>
              <a:t>Педагог (</a:t>
            </a:r>
            <a:r>
              <a:rPr lang="ru-RU" sz="2400" b="1" i="1" dirty="0">
                <a:solidFill>
                  <a:srgbClr val="020406"/>
                </a:solidFill>
              </a:rPr>
              <a:t>педагогическая деятельность</a:t>
            </a:r>
          </a:p>
          <a:p>
            <a:r>
              <a:rPr lang="ru-RU" sz="2400" b="1" i="1" dirty="0">
                <a:solidFill>
                  <a:srgbClr val="020406"/>
                </a:solidFill>
              </a:rPr>
              <a:t> в сфере </a:t>
            </a:r>
            <a:r>
              <a:rPr lang="ru-RU" sz="2400" b="1" i="1" u="sng" dirty="0">
                <a:solidFill>
                  <a:srgbClr val="020406"/>
                </a:solidFill>
              </a:rPr>
              <a:t>дошкольного</a:t>
            </a:r>
            <a:r>
              <a:rPr lang="ru-RU" sz="2400" b="1" i="1" dirty="0">
                <a:solidFill>
                  <a:srgbClr val="020406"/>
                </a:solidFill>
              </a:rPr>
              <a:t>, начального общего,</a:t>
            </a:r>
          </a:p>
          <a:p>
            <a:r>
              <a:rPr lang="ru-RU" sz="2400" b="1" i="1" dirty="0">
                <a:solidFill>
                  <a:srgbClr val="020406"/>
                </a:solidFill>
              </a:rPr>
              <a:t> основного общего</a:t>
            </a:r>
            <a:r>
              <a:rPr lang="ru-RU" sz="2400" b="1" i="1" dirty="0" smtClean="0">
                <a:solidFill>
                  <a:srgbClr val="020406"/>
                </a:solidFill>
              </a:rPr>
              <a:t>, среднего </a:t>
            </a:r>
            <a:r>
              <a:rPr lang="ru-RU" sz="2400" b="1" i="1" dirty="0">
                <a:solidFill>
                  <a:srgbClr val="020406"/>
                </a:solidFill>
              </a:rPr>
              <a:t>общего образование)</a:t>
            </a:r>
          </a:p>
          <a:p>
            <a:r>
              <a:rPr lang="ru-RU" sz="2400" b="1" i="1" dirty="0">
                <a:solidFill>
                  <a:srgbClr val="020406"/>
                </a:solidFill>
              </a:rPr>
              <a:t>(воспитатель, учитель)»</a:t>
            </a:r>
          </a:p>
          <a:p>
            <a:r>
              <a:rPr lang="ru-RU" sz="2400" b="1" i="1" dirty="0">
                <a:solidFill>
                  <a:srgbClr val="020406"/>
                </a:solidFill>
              </a:rPr>
              <a:t>от 18 октября 2013 г.</a:t>
            </a:r>
          </a:p>
          <a:p>
            <a:endParaRPr lang="ru-RU" sz="2400" b="1" i="1" dirty="0">
              <a:solidFill>
                <a:srgbClr val="020406"/>
              </a:solidFill>
            </a:endParaRPr>
          </a:p>
          <a:p>
            <a:r>
              <a:rPr lang="ru-RU" sz="2400" b="1" dirty="0">
                <a:solidFill>
                  <a:srgbClr val="020406"/>
                </a:solidFill>
              </a:rPr>
              <a:t>(</a:t>
            </a:r>
            <a:r>
              <a:rPr lang="ru-RU" sz="2400" b="1" i="1" dirty="0">
                <a:solidFill>
                  <a:srgbClr val="020406"/>
                </a:solidFill>
              </a:rPr>
              <a:t>Приказ зарегистрирован Минюстом России 6 декабря </a:t>
            </a:r>
            <a:r>
              <a:rPr lang="ru-RU" sz="2400" b="1" i="1" dirty="0" smtClean="0">
                <a:solidFill>
                  <a:srgbClr val="020406"/>
                </a:solidFill>
              </a:rPr>
              <a:t>2013 года</a:t>
            </a:r>
            <a:r>
              <a:rPr lang="ru-RU" sz="2400" b="1" i="1" dirty="0">
                <a:solidFill>
                  <a:srgbClr val="020406"/>
                </a:solidFill>
              </a:rPr>
              <a:t>)</a:t>
            </a:r>
          </a:p>
          <a:p>
            <a:endParaRPr lang="ru-RU" sz="2400" i="1" dirty="0"/>
          </a:p>
          <a:p>
            <a:r>
              <a:rPr lang="ru-RU" sz="2400" b="1" dirty="0" smtClean="0"/>
              <a:t>Начнет работать </a:t>
            </a:r>
            <a:r>
              <a:rPr lang="ru-RU" sz="2400" b="1" dirty="0"/>
              <a:t>с 1 января </a:t>
            </a:r>
            <a:r>
              <a:rPr lang="ru-RU" sz="2400" b="1" dirty="0" smtClean="0"/>
              <a:t>2017 </a:t>
            </a:r>
            <a:r>
              <a:rPr lang="ru-RU" sz="2400" b="1" dirty="0"/>
              <a:t>года.</a:t>
            </a:r>
          </a:p>
        </p:txBody>
      </p:sp>
      <p:sp>
        <p:nvSpPr>
          <p:cNvPr id="157715" name="Rectangle 19"/>
          <p:cNvSpPr>
            <a:spLocks noChangeArrowheads="1"/>
          </p:cNvSpPr>
          <p:nvPr/>
        </p:nvSpPr>
        <p:spPr bwMode="auto">
          <a:xfrm>
            <a:off x="928662" y="4786322"/>
            <a:ext cx="7786742" cy="1015663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</a:t>
            </a:r>
            <a:r>
              <a:rPr kumimoji="0"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kumimoji="0" lang="ru-RU" sz="2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характеристика квалификации, </a:t>
            </a:r>
            <a:r>
              <a:rPr kumimoji="0"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необходимая </a:t>
            </a:r>
            <a:r>
              <a:rPr kumimoji="0"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работнику для осуществления определенного вида профессиональной деятельности</a:t>
            </a:r>
            <a:r>
              <a:rPr kumimoji="0" lang="ru-RU" sz="2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47800" y="17526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проектирования ИОМ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разработки ИОМ 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esa.kiredu.ru/wp-content/uploads/2015/05/%D0%A1%D1%82%D0%B0%D0%BD%D0%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5319"/>
          </a:xfrm>
          <a:prstGeom prst="rect">
            <a:avLst/>
          </a:prstGeom>
          <a:noFill/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6F0D9-7EFE-4338-A86B-4F468AD53DAD}" type="datetime1">
              <a:rPr lang="ru-RU"/>
              <a:pPr/>
              <a:t>14.09.2016</a:t>
            </a:fld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7FE6-12E8-458B-8309-27BC3A8F78F3}" type="slidenum">
              <a:rPr lang="ru-RU"/>
              <a:pPr/>
              <a:t>32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571744"/>
            <a:ext cx="924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Желаю всем успеха!!!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572140"/>
            <a:ext cx="7113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E7CB-46F3-4AB7-86DA-6661F42886B9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2B0-A62C-43C6-85B2-9724974492D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291" y="332656"/>
            <a:ext cx="79128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Перечень профстандартов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педагогической деятельности</a:t>
            </a:r>
          </a:p>
          <a:p>
            <a:pPr algn="ctr"/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484" y="1412776"/>
            <a:ext cx="84240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AutoNum type="arabicPeriod"/>
            </a:pPr>
            <a:r>
              <a:rPr lang="ru-RU" sz="2000" dirty="0" smtClean="0"/>
              <a:t>Профстандарт «Педагог (педагогическая деятельность в сфере дошкольного, начального общего, основного общего, среднего общего образования) (воспитатель, учитель)». </a:t>
            </a:r>
            <a:r>
              <a:rPr lang="ru-RU" sz="2000" b="1" dirty="0" smtClean="0">
                <a:solidFill>
                  <a:srgbClr val="FF3300"/>
                </a:solidFill>
              </a:rPr>
              <a:t>Вводится с 1 января 2017 года</a:t>
            </a:r>
          </a:p>
          <a:p>
            <a:pPr marL="342900" indent="-342900" algn="l">
              <a:buAutoNum type="arabicPeriod"/>
            </a:pPr>
            <a:r>
              <a:rPr lang="ru-RU" sz="2000" dirty="0" smtClean="0"/>
              <a:t> </a:t>
            </a:r>
            <a:r>
              <a:rPr lang="ru-RU" sz="2000" dirty="0"/>
              <a:t>Профстандарт «Педагог дополнительного образования детей и взрослых</a:t>
            </a:r>
            <a:r>
              <a:rPr lang="ru-RU" sz="2000" dirty="0" smtClean="0"/>
              <a:t>». </a:t>
            </a:r>
            <a:r>
              <a:rPr lang="ru-RU" sz="2000" b="1" dirty="0" smtClean="0">
                <a:solidFill>
                  <a:srgbClr val="FF3300"/>
                </a:solidFill>
              </a:rPr>
              <a:t>Вводится </a:t>
            </a:r>
            <a:r>
              <a:rPr lang="ru-RU" sz="2000" b="1" dirty="0">
                <a:solidFill>
                  <a:srgbClr val="FF3300"/>
                </a:solidFill>
              </a:rPr>
              <a:t>с 1 января </a:t>
            </a:r>
            <a:r>
              <a:rPr lang="ru-RU" sz="2000" b="1" dirty="0" smtClean="0">
                <a:solidFill>
                  <a:srgbClr val="FF3300"/>
                </a:solidFill>
              </a:rPr>
              <a:t>2017 года </a:t>
            </a:r>
          </a:p>
          <a:p>
            <a:pPr marL="342900" indent="-342900" algn="l">
              <a:buAutoNum type="arabicPeriod"/>
            </a:pPr>
            <a:r>
              <a:rPr lang="ru-RU" sz="2000" dirty="0" smtClean="0"/>
              <a:t> </a:t>
            </a:r>
            <a:r>
              <a:rPr lang="ru-RU" sz="2000" dirty="0"/>
              <a:t>Профстандарт «Педагог профессионального обучения, профессионального образования и дополнительного профессионального образования». </a:t>
            </a:r>
            <a:endParaRPr lang="ru-RU" sz="2000" dirty="0" smtClean="0"/>
          </a:p>
          <a:p>
            <a:pPr algn="l"/>
            <a:r>
              <a:rPr lang="ru-RU" sz="2000" b="1" dirty="0" smtClean="0">
                <a:solidFill>
                  <a:srgbClr val="FF3300"/>
                </a:solidFill>
              </a:rPr>
              <a:t>      Вводится </a:t>
            </a:r>
            <a:r>
              <a:rPr lang="ru-RU" sz="2000" b="1" dirty="0">
                <a:solidFill>
                  <a:srgbClr val="FF3300"/>
                </a:solidFill>
              </a:rPr>
              <a:t>с 1 января </a:t>
            </a:r>
            <a:r>
              <a:rPr lang="ru-RU" sz="2000" b="1" dirty="0" smtClean="0">
                <a:solidFill>
                  <a:srgbClr val="FF3300"/>
                </a:solidFill>
              </a:rPr>
              <a:t>2017 года</a:t>
            </a:r>
          </a:p>
          <a:p>
            <a:pPr algn="l"/>
            <a:r>
              <a:rPr lang="ru-RU" sz="2000" dirty="0" smtClean="0"/>
              <a:t>4</a:t>
            </a:r>
            <a:r>
              <a:rPr lang="ru-RU" sz="2000" dirty="0"/>
              <a:t>. </a:t>
            </a:r>
            <a:r>
              <a:rPr lang="ru-RU" sz="2000" dirty="0" smtClean="0"/>
              <a:t>Профстандарт «Педагог-психолог (психолог в сфере образования)». </a:t>
            </a:r>
            <a:r>
              <a:rPr lang="ru-RU" sz="2000" b="1" dirty="0" smtClean="0">
                <a:solidFill>
                  <a:srgbClr val="FF3300"/>
                </a:solidFill>
              </a:rPr>
              <a:t>Вводится </a:t>
            </a:r>
            <a:r>
              <a:rPr lang="ru-RU" sz="2000" b="1" dirty="0">
                <a:solidFill>
                  <a:srgbClr val="FF3300"/>
                </a:solidFill>
              </a:rPr>
              <a:t>с 1 января </a:t>
            </a:r>
            <a:r>
              <a:rPr lang="ru-RU" sz="2000" b="1" dirty="0" smtClean="0">
                <a:solidFill>
                  <a:srgbClr val="FF3300"/>
                </a:solidFill>
              </a:rPr>
              <a:t>2017 года </a:t>
            </a:r>
          </a:p>
          <a:p>
            <a:pPr algn="l"/>
            <a:r>
              <a:rPr lang="ru-RU" sz="2000" dirty="0" smtClean="0"/>
              <a:t>5</a:t>
            </a:r>
            <a:r>
              <a:rPr lang="ru-RU" sz="2000" dirty="0"/>
              <a:t>. Профстандарт «Специалист в области воспитания». </a:t>
            </a:r>
            <a:r>
              <a:rPr lang="ru-RU" sz="2000" dirty="0">
                <a:solidFill>
                  <a:srgbClr val="FF3300"/>
                </a:solidFill>
              </a:rPr>
              <a:t>В </a:t>
            </a:r>
            <a:r>
              <a:rPr lang="ru-RU" sz="2000" dirty="0" smtClean="0">
                <a:solidFill>
                  <a:srgbClr val="FF3300"/>
                </a:solidFill>
              </a:rPr>
              <a:t>разработке</a:t>
            </a:r>
          </a:p>
          <a:p>
            <a:pPr algn="l"/>
            <a:r>
              <a:rPr lang="ru-RU" sz="2000" dirty="0" smtClean="0"/>
              <a:t>6</a:t>
            </a:r>
            <a:r>
              <a:rPr lang="ru-RU" sz="2000" dirty="0">
                <a:solidFill>
                  <a:srgbClr val="FF3300"/>
                </a:solidFill>
              </a:rPr>
              <a:t>. </a:t>
            </a:r>
            <a:r>
              <a:rPr lang="ru-RU" sz="2000" dirty="0"/>
              <a:t>Профстандарт «Педагог-дефектолог (учитель-логопед, сурдопедагог, олигофренопедагог, тифлопедагог)». </a:t>
            </a:r>
            <a:r>
              <a:rPr lang="ru-RU" sz="2000" dirty="0">
                <a:solidFill>
                  <a:srgbClr val="FF0000"/>
                </a:solidFill>
              </a:rPr>
              <a:t>В разработке </a:t>
            </a:r>
          </a:p>
        </p:txBody>
      </p:sp>
    </p:spTree>
    <p:extLst>
      <p:ext uri="{BB962C8B-B14F-4D97-AF65-F5344CB8AC3E}">
        <p14:creationId xmlns:p14="http://schemas.microsoft.com/office/powerpoint/2010/main" val="287380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E7CB-46F3-4AB7-86DA-6661F42886B9}" type="datetime1">
              <a:rPr lang="ru-RU" smtClean="0"/>
              <a:pPr/>
              <a:t>14.09.2016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52B0-A62C-43C6-85B2-9724974492D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850112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Зачем нужен профессиональный стандарт педагога?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 – инструмент реализации стратегии образования в меняющемся мире.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 – инструмент повышения качества образования и выхода отечественного образования на международный уровень.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 – объективный измеритель квалификации педагога.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 – средство отбора педагогических кадров в образовательную организацию.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 – основа для формирования трудового договора, фиксирующего отношения между работником и работодателем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71600" y="16764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Область применения Профессионального стандарта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1A01-A8F6-4E31-B53B-86B4A81D09A1}" type="slidenum">
              <a:rPr lang="ru-RU"/>
              <a:pPr/>
              <a:t>7</a:t>
            </a:fld>
            <a:endParaRPr lang="ru-RU" dirty="0"/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684213" y="476250"/>
            <a:ext cx="7775575" cy="5761038"/>
            <a:chOff x="1133" y="1270"/>
            <a:chExt cx="3890" cy="720"/>
          </a:xfrm>
        </p:grpSpPr>
        <p:cxnSp>
          <p:nvCxnSpPr>
            <p:cNvPr id="205829" name="_s205829"/>
            <p:cNvCxnSpPr>
              <a:cxnSpLocks noChangeShapeType="1"/>
              <a:stCxn id="9" idx="0"/>
              <a:endCxn id="3" idx="2"/>
            </p:cNvCxnSpPr>
            <p:nvPr/>
          </p:nvCxnSpPr>
          <p:spPr bwMode="auto">
            <a:xfrm rot="5400000" flipH="1">
              <a:off x="3412" y="1009"/>
              <a:ext cx="306" cy="1080"/>
            </a:xfrm>
            <a:prstGeom prst="bentConnector3">
              <a:avLst>
                <a:gd name="adj1" fmla="val 467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30" name="_s205830"/>
            <p:cNvCxnSpPr>
              <a:cxnSpLocks noChangeShapeType="1"/>
              <a:stCxn id="8" idx="0"/>
              <a:endCxn id="3" idx="2"/>
            </p:cNvCxnSpPr>
            <p:nvPr/>
          </p:nvCxnSpPr>
          <p:spPr bwMode="auto">
            <a:xfrm rot="5400000" flipH="1">
              <a:off x="3489" y="932"/>
              <a:ext cx="99" cy="1027"/>
            </a:xfrm>
            <a:prstGeom prst="bentConnector3">
              <a:avLst>
                <a:gd name="adj1" fmla="val 144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31" name="_s205831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16200000">
              <a:off x="2389" y="1130"/>
              <a:ext cx="369" cy="902"/>
            </a:xfrm>
            <a:prstGeom prst="bentConnector3">
              <a:avLst>
                <a:gd name="adj1" fmla="val 387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32" name="_s205832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467" y="927"/>
              <a:ext cx="90" cy="1027"/>
            </a:xfrm>
            <a:prstGeom prst="bentConnector3">
              <a:avLst>
                <a:gd name="adj1" fmla="val 1586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833"/>
            <p:cNvSpPr>
              <a:spLocks noChangeArrowheads="1"/>
            </p:cNvSpPr>
            <p:nvPr/>
          </p:nvSpPr>
          <p:spPr bwMode="auto">
            <a:xfrm>
              <a:off x="2034" y="1270"/>
              <a:ext cx="1981" cy="12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Arial" charset="0"/>
                </a:rPr>
                <a:t>ПРОФЕССИОНАЛЬНЫЙ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Arial" charset="0"/>
                </a:rPr>
                <a:t>СТАНДАРТ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Arial" charset="0"/>
                </a:rPr>
                <a:t>(ЦЕЛЬ применения)</a:t>
              </a:r>
            </a:p>
          </p:txBody>
        </p:sp>
        <p:sp>
          <p:nvSpPr>
            <p:cNvPr id="4" name="_s205834"/>
            <p:cNvSpPr>
              <a:spLocks noChangeArrowheads="1"/>
            </p:cNvSpPr>
            <p:nvPr/>
          </p:nvSpPr>
          <p:spPr bwMode="auto">
            <a:xfrm>
              <a:off x="1133" y="1486"/>
              <a:ext cx="1729" cy="16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7" name="_s205835"/>
            <p:cNvSpPr>
              <a:spLocks noChangeArrowheads="1"/>
            </p:cNvSpPr>
            <p:nvPr/>
          </p:nvSpPr>
          <p:spPr bwMode="auto">
            <a:xfrm>
              <a:off x="1241" y="1765"/>
              <a:ext cx="1764" cy="2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Содействовать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вовлечению педагогов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в решение задачи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повышения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качества образования.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" name="_s205836"/>
            <p:cNvSpPr>
              <a:spLocks noChangeArrowheads="1"/>
            </p:cNvSpPr>
            <p:nvPr/>
          </p:nvSpPr>
          <p:spPr bwMode="auto">
            <a:xfrm>
              <a:off x="3150" y="1495"/>
              <a:ext cx="1802" cy="16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Обеспечить необходимую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осведомленность педагога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о предъявляемых к нему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требованиях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                    </a:t>
              </a:r>
            </a:p>
          </p:txBody>
        </p:sp>
        <p:sp>
          <p:nvSpPr>
            <p:cNvPr id="9" name="_s205837"/>
            <p:cNvSpPr>
              <a:spLocks noChangeArrowheads="1"/>
            </p:cNvSpPr>
            <p:nvPr/>
          </p:nvSpPr>
          <p:spPr bwMode="auto">
            <a:xfrm>
              <a:off x="3186" y="1702"/>
              <a:ext cx="1837" cy="22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Определять необходимую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квалификацию педагога,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которая влияет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на результаты обучения,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charset="0"/>
                </a:rPr>
                <a:t> воспитания и развития ребенка.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05838" name="Rectangle 14"/>
          <p:cNvSpPr>
            <a:spLocks noChangeArrowheads="1"/>
          </p:cNvSpPr>
          <p:nvPr/>
        </p:nvSpPr>
        <p:spPr bwMode="auto">
          <a:xfrm>
            <a:off x="755650" y="2205038"/>
            <a:ext cx="30956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ru-RU" sz="2000" dirty="0"/>
              <a:t>Обеспечить необходимую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ru-RU" sz="2000" dirty="0"/>
              <a:t>подготовку педагога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ru-RU" sz="2000" dirty="0"/>
              <a:t> для получения высоких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ru-RU" sz="2000" dirty="0"/>
              <a:t>результатов его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9138"/>
            <a:ext cx="7772400" cy="39544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Преодолеть технократический подход в оценке труда педагога.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Обеспечить координированный рост свободы и ответственности педагога за результаты своего труда.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Мотивировать педагога на постоянное повышение квалификации.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CEA8B-A5B5-493B-9402-FE7D9B34C7AA}" type="slidenum">
              <a:rPr lang="ru-RU"/>
              <a:pPr/>
              <a:t>8</a:t>
            </a:fld>
            <a:endParaRPr lang="ru-RU" dirty="0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0099"/>
                </a:solidFill>
              </a:rPr>
              <a:t/>
            </a:r>
            <a:br>
              <a:rPr lang="ru-RU" sz="2800" b="1" i="1" dirty="0" smtClean="0">
                <a:solidFill>
                  <a:srgbClr val="000099"/>
                </a:solidFill>
              </a:rPr>
            </a:br>
            <a:r>
              <a:rPr lang="ru-RU" sz="2800" i="1" dirty="0" smtClean="0">
                <a:solidFill>
                  <a:srgbClr val="000099"/>
                </a:solidFill>
              </a:rPr>
              <a:t/>
            </a:r>
            <a:br>
              <a:rPr lang="ru-RU" sz="2800" i="1" dirty="0" smtClean="0">
                <a:solidFill>
                  <a:srgbClr val="000099"/>
                </a:solidFill>
              </a:rPr>
            </a:br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Профессиональный </a:t>
            </a:r>
            <a:r>
              <a:rPr lang="ru-RU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стандарт педагога выполняет функции, </a:t>
            </a:r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призванные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>
                <a:latin typeface="Times New Roman" pitchFamily="18" charset="0"/>
                <a:cs typeface="Times New Roman" pitchFamily="18" charset="0"/>
              </a:rPr>
            </a:b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447800"/>
            <a:ext cx="8577292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нем определяются основные требования к квалификации педагога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может дополнятся региональными требованиями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может быть дополнен внутренним стандартом образовательного учреждения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является уровневым, учитывающим специфику работы педагогов образовательного учреждения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отражает структуру профессиональной деятельности педагога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выдвигает требования к личностным качествам педагога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ХАРАКТЕРИСТИКА СТАНДАРТА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4874</TotalTime>
  <Words>1612</Words>
  <Application>Microsoft Office PowerPoint</Application>
  <PresentationFormat>Экран (4:3)</PresentationFormat>
  <Paragraphs>324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Lucida Sans Unicode</vt:lpstr>
      <vt:lpstr>Tahoma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Область применения Профессионального стандарта</vt:lpstr>
      <vt:lpstr> </vt:lpstr>
      <vt:lpstr>  Профессиональный стандарт педагога выполняет функции, призванные </vt:lpstr>
      <vt:lpstr>ХАРАКТЕРИСТИКА СТАНДАРТА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   Требования к образованию и обучению   </vt:lpstr>
      <vt:lpstr>Презентация PowerPoint</vt:lpstr>
      <vt:lpstr>Презентация PowerPoint</vt:lpstr>
      <vt:lpstr>Общепедагогическая функция. ОБУЧЕНИЕ</vt:lpstr>
      <vt:lpstr>Презентация PowerPoint</vt:lpstr>
      <vt:lpstr>Воспитательная деятельность</vt:lpstr>
      <vt:lpstr>Презентация PowerPoint</vt:lpstr>
      <vt:lpstr>Развивающая деятельность</vt:lpstr>
      <vt:lpstr>Презентация PowerPoint</vt:lpstr>
      <vt:lpstr>Презентация PowerPoint</vt:lpstr>
      <vt:lpstr>Педагогическая деятельность по реализации программ дошкольного образования (профессиональные компетенции)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проектирования ИОМ</vt:lpstr>
      <vt:lpstr>Алгоритм разработки ИОМ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яна</cp:lastModifiedBy>
  <cp:revision>115</cp:revision>
  <cp:lastPrinted>2016-09-14T09:32:49Z</cp:lastPrinted>
  <dcterms:created xsi:type="dcterms:W3CDTF">2012-03-22T03:52:14Z</dcterms:created>
  <dcterms:modified xsi:type="dcterms:W3CDTF">2016-09-14T18:49:04Z</dcterms:modified>
</cp:coreProperties>
</file>