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303" r:id="rId3"/>
    <p:sldId id="275" r:id="rId4"/>
    <p:sldId id="304" r:id="rId5"/>
    <p:sldId id="305" r:id="rId6"/>
    <p:sldId id="289" r:id="rId7"/>
    <p:sldId id="287" r:id="rId8"/>
    <p:sldId id="261" r:id="rId9"/>
    <p:sldId id="317" r:id="rId10"/>
    <p:sldId id="318" r:id="rId11"/>
    <p:sldId id="294" r:id="rId12"/>
    <p:sldId id="316" r:id="rId13"/>
    <p:sldId id="319" r:id="rId14"/>
    <p:sldId id="320" r:id="rId15"/>
    <p:sldId id="321" r:id="rId16"/>
    <p:sldId id="295" r:id="rId17"/>
    <p:sldId id="296" r:id="rId18"/>
    <p:sldId id="302" r:id="rId19"/>
    <p:sldId id="313" r:id="rId20"/>
    <p:sldId id="315" r:id="rId21"/>
    <p:sldId id="311" r:id="rId22"/>
    <p:sldId id="309" r:id="rId23"/>
    <p:sldId id="312" r:id="rId24"/>
    <p:sldId id="308" r:id="rId25"/>
    <p:sldId id="297" r:id="rId26"/>
    <p:sldId id="301" r:id="rId27"/>
    <p:sldId id="298" r:id="rId28"/>
    <p:sldId id="260" r:id="rId29"/>
    <p:sldId id="307" r:id="rId30"/>
    <p:sldId id="25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CBC"/>
    <a:srgbClr val="6699FF"/>
    <a:srgbClr val="FF6600"/>
    <a:srgbClr val="0000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07" autoAdjust="0"/>
  </p:normalViewPr>
  <p:slideViewPr>
    <p:cSldViewPr snapToGrid="0">
      <p:cViewPr varScale="1">
        <p:scale>
          <a:sx n="113" d="100"/>
          <a:sy n="113" d="100"/>
        </p:scale>
        <p:origin x="145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2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A564F3-D606-4C14-AEE4-63F2A97D4C8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54C8FC3-67F9-400F-9502-BCAA3200746B}">
      <dgm:prSet phldrT="[Текст]" custT="1"/>
      <dgm:spPr>
        <a:solidFill>
          <a:schemeClr val="bg1"/>
        </a:solidFill>
        <a:ln>
          <a:solidFill>
            <a:schemeClr val="tx1"/>
          </a:solidFill>
        </a:ln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2000" b="1" i="1" dirty="0" smtClean="0">
              <a:solidFill>
                <a:schemeClr val="tx1"/>
              </a:solidFill>
            </a:rPr>
            <a:t>Вводить новые темы с опорой на интерес ребенка</a:t>
          </a:r>
          <a:endParaRPr lang="ru-RU" sz="2000" b="1" i="1" dirty="0">
            <a:solidFill>
              <a:schemeClr val="tx1"/>
            </a:solidFill>
          </a:endParaRPr>
        </a:p>
      </dgm:t>
    </dgm:pt>
    <dgm:pt modelId="{D05AAAF5-1303-4B5B-B388-D6B1D75F9294}" type="parTrans" cxnId="{05C2546B-5E5D-4807-89A2-563F8182FA5B}">
      <dgm:prSet/>
      <dgm:spPr/>
      <dgm:t>
        <a:bodyPr/>
        <a:lstStyle/>
        <a:p>
          <a:endParaRPr lang="ru-RU"/>
        </a:p>
      </dgm:t>
    </dgm:pt>
    <dgm:pt modelId="{4E332031-0A1E-4B32-B005-56E574EEDD52}" type="sibTrans" cxnId="{05C2546B-5E5D-4807-89A2-563F8182FA5B}">
      <dgm:prSet/>
      <dgm:spPr/>
      <dgm:t>
        <a:bodyPr/>
        <a:lstStyle/>
        <a:p>
          <a:endParaRPr lang="ru-RU"/>
        </a:p>
      </dgm:t>
    </dgm:pt>
    <dgm:pt modelId="{80055B71-ED51-4E08-8C4E-F9ED5A8E7787}">
      <dgm:prSet phldrT="[Текст]" custT="1"/>
      <dgm:spPr>
        <a:solidFill>
          <a:schemeClr val="bg1"/>
        </a:solidFill>
        <a:ln>
          <a:solidFill>
            <a:schemeClr val="tx1"/>
          </a:solidFill>
        </a:ln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2000" b="1" i="1" dirty="0" smtClean="0">
              <a:solidFill>
                <a:schemeClr val="tx1"/>
              </a:solidFill>
            </a:rPr>
            <a:t>Предлагать культурные знаковые средства (планы, чертежи, схемы, сенсорные и эстетические эталоны) как средство для решения проблемных ситуаций</a:t>
          </a:r>
          <a:endParaRPr lang="ru-RU" sz="2000" b="1" i="1" dirty="0">
            <a:solidFill>
              <a:schemeClr val="tx1"/>
            </a:solidFill>
          </a:endParaRPr>
        </a:p>
      </dgm:t>
    </dgm:pt>
    <dgm:pt modelId="{C0B98608-1BE9-4A68-A84D-2A7ABBA48BF7}" type="parTrans" cxnId="{C4CAB1C8-E59A-4193-B990-9D28C511F65F}">
      <dgm:prSet/>
      <dgm:spPr/>
      <dgm:t>
        <a:bodyPr/>
        <a:lstStyle/>
        <a:p>
          <a:endParaRPr lang="ru-RU"/>
        </a:p>
      </dgm:t>
    </dgm:pt>
    <dgm:pt modelId="{A65E8FA4-C93C-480E-94D8-349950865E24}" type="sibTrans" cxnId="{C4CAB1C8-E59A-4193-B990-9D28C511F65F}">
      <dgm:prSet/>
      <dgm:spPr/>
      <dgm:t>
        <a:bodyPr/>
        <a:lstStyle/>
        <a:p>
          <a:endParaRPr lang="ru-RU"/>
        </a:p>
      </dgm:t>
    </dgm:pt>
    <dgm:pt modelId="{6D3E360F-EE51-46D8-97FB-02133637AFB4}">
      <dgm:prSet phldrT="[Текст]" custT="1"/>
      <dgm:spPr>
        <a:solidFill>
          <a:schemeClr val="bg1"/>
        </a:solidFill>
        <a:ln>
          <a:solidFill>
            <a:schemeClr val="tx1"/>
          </a:solidFill>
        </a:ln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2000" b="1" i="1" dirty="0" smtClean="0">
              <a:solidFill>
                <a:schemeClr val="tx1"/>
              </a:solidFill>
            </a:rPr>
            <a:t>В предметно-пространственной среде использовать знаки и символы, имеющие смысл для ребенка (плакаты, календари и т.п.)</a:t>
          </a:r>
          <a:endParaRPr lang="ru-RU" sz="2000" b="1" i="1" dirty="0">
            <a:solidFill>
              <a:schemeClr val="tx1"/>
            </a:solidFill>
          </a:endParaRPr>
        </a:p>
      </dgm:t>
    </dgm:pt>
    <dgm:pt modelId="{80CAA24A-0A36-45C2-9CD5-196EC998FD80}" type="parTrans" cxnId="{29358438-C488-407A-93E6-9907201D74A6}">
      <dgm:prSet/>
      <dgm:spPr/>
      <dgm:t>
        <a:bodyPr/>
        <a:lstStyle/>
        <a:p>
          <a:endParaRPr lang="ru-RU"/>
        </a:p>
      </dgm:t>
    </dgm:pt>
    <dgm:pt modelId="{AED5A07E-6543-4974-80CA-139FC7E4771D}" type="sibTrans" cxnId="{29358438-C488-407A-93E6-9907201D74A6}">
      <dgm:prSet/>
      <dgm:spPr/>
      <dgm:t>
        <a:bodyPr/>
        <a:lstStyle/>
        <a:p>
          <a:endParaRPr lang="ru-RU"/>
        </a:p>
      </dgm:t>
    </dgm:pt>
    <dgm:pt modelId="{D7F1D25A-DC4B-43DB-8414-A8F74F8C3C77}">
      <dgm:prSet/>
      <dgm:spPr>
        <a:solidFill>
          <a:schemeClr val="bg1"/>
        </a:solidFill>
        <a:ln>
          <a:solidFill>
            <a:schemeClr val="tx1"/>
          </a:solidFill>
        </a:ln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b="1" i="1" dirty="0" smtClean="0">
              <a:solidFill>
                <a:schemeClr val="tx1"/>
              </a:solidFill>
            </a:rPr>
            <a:t>Помогать видеть новые возможности в знакомой ситуации</a:t>
          </a:r>
          <a:endParaRPr lang="ru-RU" b="1" i="1" dirty="0">
            <a:solidFill>
              <a:schemeClr val="tx1"/>
            </a:solidFill>
          </a:endParaRPr>
        </a:p>
      </dgm:t>
    </dgm:pt>
    <dgm:pt modelId="{487E1BD8-E3ED-40D7-BF9A-82CDB6FBFB42}" type="parTrans" cxnId="{634227A8-DAF2-404E-BF78-FC3B42154CC1}">
      <dgm:prSet/>
      <dgm:spPr/>
      <dgm:t>
        <a:bodyPr/>
        <a:lstStyle/>
        <a:p>
          <a:endParaRPr lang="ru-RU"/>
        </a:p>
      </dgm:t>
    </dgm:pt>
    <dgm:pt modelId="{69531D80-BD12-43D9-B232-F5E8A5A76E50}" type="sibTrans" cxnId="{634227A8-DAF2-404E-BF78-FC3B42154CC1}">
      <dgm:prSet/>
      <dgm:spPr/>
      <dgm:t>
        <a:bodyPr/>
        <a:lstStyle/>
        <a:p>
          <a:endParaRPr lang="ru-RU"/>
        </a:p>
      </dgm:t>
    </dgm:pt>
    <dgm:pt modelId="{AB97E9E2-8AEA-4BA7-B998-8A0DEB6E70BB}" type="pres">
      <dgm:prSet presAssocID="{43A564F3-D606-4C14-AEE4-63F2A97D4C8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CD06B4C-2BF3-4699-9104-751642011B6C}" type="pres">
      <dgm:prSet presAssocID="{43A564F3-D606-4C14-AEE4-63F2A97D4C88}" presName="Name1" presStyleCnt="0"/>
      <dgm:spPr/>
    </dgm:pt>
    <dgm:pt modelId="{4CFFEFAC-3573-46AF-B458-9FFF787D394B}" type="pres">
      <dgm:prSet presAssocID="{43A564F3-D606-4C14-AEE4-63F2A97D4C88}" presName="cycle" presStyleCnt="0"/>
      <dgm:spPr/>
    </dgm:pt>
    <dgm:pt modelId="{90B08249-FABF-433B-8282-AE7E676BD862}" type="pres">
      <dgm:prSet presAssocID="{43A564F3-D606-4C14-AEE4-63F2A97D4C88}" presName="srcNode" presStyleLbl="node1" presStyleIdx="0" presStyleCnt="4"/>
      <dgm:spPr/>
    </dgm:pt>
    <dgm:pt modelId="{D0998C3A-E2EB-433A-99BC-F817736FCE9A}" type="pres">
      <dgm:prSet presAssocID="{43A564F3-D606-4C14-AEE4-63F2A97D4C88}" presName="conn" presStyleLbl="parChTrans1D2" presStyleIdx="0" presStyleCnt="1" custLinFactNeighborX="-25390" custLinFactNeighborY="491"/>
      <dgm:spPr/>
      <dgm:t>
        <a:bodyPr/>
        <a:lstStyle/>
        <a:p>
          <a:endParaRPr lang="ru-RU"/>
        </a:p>
      </dgm:t>
    </dgm:pt>
    <dgm:pt modelId="{CA742964-3068-497F-A05E-D659A147FDB4}" type="pres">
      <dgm:prSet presAssocID="{43A564F3-D606-4C14-AEE4-63F2A97D4C88}" presName="extraNode" presStyleLbl="node1" presStyleIdx="0" presStyleCnt="4"/>
      <dgm:spPr/>
    </dgm:pt>
    <dgm:pt modelId="{A05BBD2B-21C4-42BC-98A4-D2797B775F31}" type="pres">
      <dgm:prSet presAssocID="{43A564F3-D606-4C14-AEE4-63F2A97D4C88}" presName="dstNode" presStyleLbl="node1" presStyleIdx="0" presStyleCnt="4"/>
      <dgm:spPr/>
    </dgm:pt>
    <dgm:pt modelId="{1C849CE3-561A-4EEA-8935-4235249E98C7}" type="pres">
      <dgm:prSet presAssocID="{554C8FC3-67F9-400F-9502-BCAA3200746B}" presName="text_1" presStyleLbl="node1" presStyleIdx="0" presStyleCnt="4" custLinFactNeighborX="757" custLinFactNeighborY="-15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49022-CBFD-43D4-BFFB-7A0A9F2120C3}" type="pres">
      <dgm:prSet presAssocID="{554C8FC3-67F9-400F-9502-BCAA3200746B}" presName="accent_1" presStyleCnt="0"/>
      <dgm:spPr/>
    </dgm:pt>
    <dgm:pt modelId="{1AAD4ECA-8717-4C8F-BB92-1A4099AC0C05}" type="pres">
      <dgm:prSet presAssocID="{554C8FC3-67F9-400F-9502-BCAA3200746B}" presName="accentRepeatNode" presStyleLbl="solidFgAcc1" presStyleIdx="0" presStyleCnt="4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37000">
              <a:schemeClr val="accent1">
                <a:shade val="67500"/>
                <a:satMod val="115000"/>
              </a:schemeClr>
            </a:gs>
            <a:gs pos="71000">
              <a:schemeClr val="bg1"/>
            </a:gs>
          </a:gsLst>
          <a:lin ang="2700000" scaled="1"/>
          <a:tileRect/>
        </a:gradFill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6DBBC795-D82C-421E-B7C2-917834364C4C}" type="pres">
      <dgm:prSet presAssocID="{80055B71-ED51-4E08-8C4E-F9ED5A8E7787}" presName="text_2" presStyleLbl="node1" presStyleIdx="1" presStyleCnt="4" custScaleX="104910" custScaleY="161221" custLinFactNeighborX="796" custLinFactNeighborY="-15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B0E62-50A7-459A-96D4-8B16967E2EFC}" type="pres">
      <dgm:prSet presAssocID="{80055B71-ED51-4E08-8C4E-F9ED5A8E7787}" presName="accent_2" presStyleCnt="0"/>
      <dgm:spPr/>
    </dgm:pt>
    <dgm:pt modelId="{D6024654-C8CE-4E43-96A6-CFBE760CE5BB}" type="pres">
      <dgm:prSet presAssocID="{80055B71-ED51-4E08-8C4E-F9ED5A8E7787}" presName="accentRepeatNode" presStyleLbl="solidFgAcc1" presStyleIdx="1" presStyleCnt="4" custLinFactNeighborX="-28884" custLinFactNeighborY="-1520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37000">
              <a:schemeClr val="accent1">
                <a:shade val="67500"/>
                <a:satMod val="115000"/>
              </a:schemeClr>
            </a:gs>
            <a:gs pos="71000">
              <a:schemeClr val="bg1"/>
            </a:gs>
          </a:gsLst>
          <a:lin ang="2700000" scaled="1"/>
          <a:tileRect/>
        </a:gradFill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6F9D0ACE-EC4A-4A44-8112-940D238E77B7}" type="pres">
      <dgm:prSet presAssocID="{6D3E360F-EE51-46D8-97FB-02133637AFB4}" presName="text_3" presStyleLbl="node1" presStyleIdx="2" presStyleCnt="4" custScaleX="105028" custScaleY="153794" custLinFactNeighborX="-491" custLinFactNeighborY="19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3AC2F4-087B-4910-A3B9-6CD6BBD11751}" type="pres">
      <dgm:prSet presAssocID="{6D3E360F-EE51-46D8-97FB-02133637AFB4}" presName="accent_3" presStyleCnt="0"/>
      <dgm:spPr/>
    </dgm:pt>
    <dgm:pt modelId="{40228BF2-646F-4684-B7F4-D1DCF99BEA57}" type="pres">
      <dgm:prSet presAssocID="{6D3E360F-EE51-46D8-97FB-02133637AFB4}" presName="accentRepeatNode" presStyleLbl="solidFgAcc1" presStyleIdx="2" presStyleCnt="4" custLinFactNeighborX="-38005" custLinFactNeighborY="4561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37000">
              <a:schemeClr val="accent1">
                <a:shade val="67500"/>
                <a:satMod val="115000"/>
              </a:schemeClr>
            </a:gs>
            <a:gs pos="71000">
              <a:schemeClr val="bg1"/>
            </a:gs>
          </a:gsLst>
          <a:lin ang="2700000" scaled="1"/>
          <a:tileRect/>
        </a:gradFill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D00A30E0-C389-42C0-B6FA-33B1E1599FE8}" type="pres">
      <dgm:prSet presAssocID="{D7F1D25A-DC4B-43DB-8414-A8F74F8C3C77}" presName="text_4" presStyleLbl="node1" presStyleIdx="3" presStyleCnt="4" custLinFactNeighborX="5038" custLinFactNeighborY="8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F8967-DF82-4AF6-9233-2040388244B8}" type="pres">
      <dgm:prSet presAssocID="{D7F1D25A-DC4B-43DB-8414-A8F74F8C3C77}" presName="accent_4" presStyleCnt="0"/>
      <dgm:spPr/>
    </dgm:pt>
    <dgm:pt modelId="{4C987C58-3451-4A5D-B79F-FA479204C8D3}" type="pres">
      <dgm:prSet presAssocID="{D7F1D25A-DC4B-43DB-8414-A8F74F8C3C77}" presName="accentRepeatNode" presStyleLbl="solidFgAcc1" presStyleIdx="3" presStyleCnt="4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37000">
              <a:schemeClr val="accent1">
                <a:shade val="67500"/>
                <a:satMod val="115000"/>
              </a:schemeClr>
            </a:gs>
            <a:gs pos="71000">
              <a:schemeClr val="bg1"/>
            </a:gs>
          </a:gsLst>
          <a:lin ang="2700000" scaled="1"/>
          <a:tileRect/>
        </a:gradFill>
        <a:scene3d>
          <a:camera prst="orthographicFront"/>
          <a:lightRig rig="threePt" dir="t"/>
        </a:scene3d>
        <a:sp3d>
          <a:bevelT w="139700" h="139700" prst="divot"/>
        </a:sp3d>
      </dgm:spPr>
    </dgm:pt>
  </dgm:ptLst>
  <dgm:cxnLst>
    <dgm:cxn modelId="{99237343-18D3-4156-8EE3-CB7FB3B9164A}" type="presOf" srcId="{4E332031-0A1E-4B32-B005-56E574EEDD52}" destId="{D0998C3A-E2EB-433A-99BC-F817736FCE9A}" srcOrd="0" destOrd="0" presId="urn:microsoft.com/office/officeart/2008/layout/VerticalCurvedList"/>
    <dgm:cxn modelId="{F233B7A3-5268-4C49-9034-78BA70734A00}" type="presOf" srcId="{80055B71-ED51-4E08-8C4E-F9ED5A8E7787}" destId="{6DBBC795-D82C-421E-B7C2-917834364C4C}" srcOrd="0" destOrd="0" presId="urn:microsoft.com/office/officeart/2008/layout/VerticalCurvedList"/>
    <dgm:cxn modelId="{2828B0B2-7ECE-4E6A-A9A8-9B95DA9D7144}" type="presOf" srcId="{554C8FC3-67F9-400F-9502-BCAA3200746B}" destId="{1C849CE3-561A-4EEA-8935-4235249E98C7}" srcOrd="0" destOrd="0" presId="urn:microsoft.com/office/officeart/2008/layout/VerticalCurvedList"/>
    <dgm:cxn modelId="{2FC4BFA4-859C-42C9-9842-DE7A005B1112}" type="presOf" srcId="{6D3E360F-EE51-46D8-97FB-02133637AFB4}" destId="{6F9D0ACE-EC4A-4A44-8112-940D238E77B7}" srcOrd="0" destOrd="0" presId="urn:microsoft.com/office/officeart/2008/layout/VerticalCurvedList"/>
    <dgm:cxn modelId="{9D707924-30AE-4A08-BAE4-F52D0D739372}" type="presOf" srcId="{43A564F3-D606-4C14-AEE4-63F2A97D4C88}" destId="{AB97E9E2-8AEA-4BA7-B998-8A0DEB6E70BB}" srcOrd="0" destOrd="0" presId="urn:microsoft.com/office/officeart/2008/layout/VerticalCurvedList"/>
    <dgm:cxn modelId="{29358438-C488-407A-93E6-9907201D74A6}" srcId="{43A564F3-D606-4C14-AEE4-63F2A97D4C88}" destId="{6D3E360F-EE51-46D8-97FB-02133637AFB4}" srcOrd="2" destOrd="0" parTransId="{80CAA24A-0A36-45C2-9CD5-196EC998FD80}" sibTransId="{AED5A07E-6543-4974-80CA-139FC7E4771D}"/>
    <dgm:cxn modelId="{05C2546B-5E5D-4807-89A2-563F8182FA5B}" srcId="{43A564F3-D606-4C14-AEE4-63F2A97D4C88}" destId="{554C8FC3-67F9-400F-9502-BCAA3200746B}" srcOrd="0" destOrd="0" parTransId="{D05AAAF5-1303-4B5B-B388-D6B1D75F9294}" sibTransId="{4E332031-0A1E-4B32-B005-56E574EEDD52}"/>
    <dgm:cxn modelId="{C4CAB1C8-E59A-4193-B990-9D28C511F65F}" srcId="{43A564F3-D606-4C14-AEE4-63F2A97D4C88}" destId="{80055B71-ED51-4E08-8C4E-F9ED5A8E7787}" srcOrd="1" destOrd="0" parTransId="{C0B98608-1BE9-4A68-A84D-2A7ABBA48BF7}" sibTransId="{A65E8FA4-C93C-480E-94D8-349950865E24}"/>
    <dgm:cxn modelId="{634227A8-DAF2-404E-BF78-FC3B42154CC1}" srcId="{43A564F3-D606-4C14-AEE4-63F2A97D4C88}" destId="{D7F1D25A-DC4B-43DB-8414-A8F74F8C3C77}" srcOrd="3" destOrd="0" parTransId="{487E1BD8-E3ED-40D7-BF9A-82CDB6FBFB42}" sibTransId="{69531D80-BD12-43D9-B232-F5E8A5A76E50}"/>
    <dgm:cxn modelId="{C67AB4F7-CA87-4B5D-9D5C-53B5DEC90E24}" type="presOf" srcId="{D7F1D25A-DC4B-43DB-8414-A8F74F8C3C77}" destId="{D00A30E0-C389-42C0-B6FA-33B1E1599FE8}" srcOrd="0" destOrd="0" presId="urn:microsoft.com/office/officeart/2008/layout/VerticalCurvedList"/>
    <dgm:cxn modelId="{13BE9420-A6AD-410E-971E-5802C1F8D3D5}" type="presParOf" srcId="{AB97E9E2-8AEA-4BA7-B998-8A0DEB6E70BB}" destId="{0CD06B4C-2BF3-4699-9104-751642011B6C}" srcOrd="0" destOrd="0" presId="urn:microsoft.com/office/officeart/2008/layout/VerticalCurvedList"/>
    <dgm:cxn modelId="{87589943-4EE0-49A9-B0B7-6E26E7EFA3BA}" type="presParOf" srcId="{0CD06B4C-2BF3-4699-9104-751642011B6C}" destId="{4CFFEFAC-3573-46AF-B458-9FFF787D394B}" srcOrd="0" destOrd="0" presId="urn:microsoft.com/office/officeart/2008/layout/VerticalCurvedList"/>
    <dgm:cxn modelId="{F451963E-6621-4C69-AA1C-6ED50F5E3743}" type="presParOf" srcId="{4CFFEFAC-3573-46AF-B458-9FFF787D394B}" destId="{90B08249-FABF-433B-8282-AE7E676BD862}" srcOrd="0" destOrd="0" presId="urn:microsoft.com/office/officeart/2008/layout/VerticalCurvedList"/>
    <dgm:cxn modelId="{1532153E-B996-42FE-9B76-D9A146B5D6ED}" type="presParOf" srcId="{4CFFEFAC-3573-46AF-B458-9FFF787D394B}" destId="{D0998C3A-E2EB-433A-99BC-F817736FCE9A}" srcOrd="1" destOrd="0" presId="urn:microsoft.com/office/officeart/2008/layout/VerticalCurvedList"/>
    <dgm:cxn modelId="{F897616F-DF64-4B4D-AA36-58B79EC3C189}" type="presParOf" srcId="{4CFFEFAC-3573-46AF-B458-9FFF787D394B}" destId="{CA742964-3068-497F-A05E-D659A147FDB4}" srcOrd="2" destOrd="0" presId="urn:microsoft.com/office/officeart/2008/layout/VerticalCurvedList"/>
    <dgm:cxn modelId="{B2F9B9A3-6F69-4FAF-90D6-74BED8A27D2C}" type="presParOf" srcId="{4CFFEFAC-3573-46AF-B458-9FFF787D394B}" destId="{A05BBD2B-21C4-42BC-98A4-D2797B775F31}" srcOrd="3" destOrd="0" presId="urn:microsoft.com/office/officeart/2008/layout/VerticalCurvedList"/>
    <dgm:cxn modelId="{1E0E8D77-5F80-4E2D-BC28-71B568737B99}" type="presParOf" srcId="{0CD06B4C-2BF3-4699-9104-751642011B6C}" destId="{1C849CE3-561A-4EEA-8935-4235249E98C7}" srcOrd="1" destOrd="0" presId="urn:microsoft.com/office/officeart/2008/layout/VerticalCurvedList"/>
    <dgm:cxn modelId="{94CE1E9B-7799-4888-9B48-A050F3A175AA}" type="presParOf" srcId="{0CD06B4C-2BF3-4699-9104-751642011B6C}" destId="{AF449022-CBFD-43D4-BFFB-7A0A9F2120C3}" srcOrd="2" destOrd="0" presId="urn:microsoft.com/office/officeart/2008/layout/VerticalCurvedList"/>
    <dgm:cxn modelId="{55FCDAB3-86B9-444E-B763-6A65A6C0B244}" type="presParOf" srcId="{AF449022-CBFD-43D4-BFFB-7A0A9F2120C3}" destId="{1AAD4ECA-8717-4C8F-BB92-1A4099AC0C05}" srcOrd="0" destOrd="0" presId="urn:microsoft.com/office/officeart/2008/layout/VerticalCurvedList"/>
    <dgm:cxn modelId="{34058AB4-F2A3-4A0E-A2AE-09EB05A9930B}" type="presParOf" srcId="{0CD06B4C-2BF3-4699-9104-751642011B6C}" destId="{6DBBC795-D82C-421E-B7C2-917834364C4C}" srcOrd="3" destOrd="0" presId="urn:microsoft.com/office/officeart/2008/layout/VerticalCurvedList"/>
    <dgm:cxn modelId="{FB397010-97CA-4426-8E49-9E56683FC345}" type="presParOf" srcId="{0CD06B4C-2BF3-4699-9104-751642011B6C}" destId="{7B0B0E62-50A7-459A-96D4-8B16967E2EFC}" srcOrd="4" destOrd="0" presId="urn:microsoft.com/office/officeart/2008/layout/VerticalCurvedList"/>
    <dgm:cxn modelId="{24EF4E3F-6E8A-4D03-B02D-D8ED2E772C54}" type="presParOf" srcId="{7B0B0E62-50A7-459A-96D4-8B16967E2EFC}" destId="{D6024654-C8CE-4E43-96A6-CFBE760CE5BB}" srcOrd="0" destOrd="0" presId="urn:microsoft.com/office/officeart/2008/layout/VerticalCurvedList"/>
    <dgm:cxn modelId="{35447E30-D815-4D22-8B3B-757E6F38C9A9}" type="presParOf" srcId="{0CD06B4C-2BF3-4699-9104-751642011B6C}" destId="{6F9D0ACE-EC4A-4A44-8112-940D238E77B7}" srcOrd="5" destOrd="0" presId="urn:microsoft.com/office/officeart/2008/layout/VerticalCurvedList"/>
    <dgm:cxn modelId="{42680AD7-28AD-4785-86E0-42AB6B4B0F36}" type="presParOf" srcId="{0CD06B4C-2BF3-4699-9104-751642011B6C}" destId="{3E3AC2F4-087B-4910-A3B9-6CD6BBD11751}" srcOrd="6" destOrd="0" presId="urn:microsoft.com/office/officeart/2008/layout/VerticalCurvedList"/>
    <dgm:cxn modelId="{CE59C379-8D37-49E7-A985-24C908B936A5}" type="presParOf" srcId="{3E3AC2F4-087B-4910-A3B9-6CD6BBD11751}" destId="{40228BF2-646F-4684-B7F4-D1DCF99BEA57}" srcOrd="0" destOrd="0" presId="urn:microsoft.com/office/officeart/2008/layout/VerticalCurvedList"/>
    <dgm:cxn modelId="{01CFF023-CABD-4566-BD56-F81AB5E6CA78}" type="presParOf" srcId="{0CD06B4C-2BF3-4699-9104-751642011B6C}" destId="{D00A30E0-C389-42C0-B6FA-33B1E1599FE8}" srcOrd="7" destOrd="0" presId="urn:microsoft.com/office/officeart/2008/layout/VerticalCurvedList"/>
    <dgm:cxn modelId="{57129ED8-E475-4086-B9E5-D15A7C04E1D1}" type="presParOf" srcId="{0CD06B4C-2BF3-4699-9104-751642011B6C}" destId="{217F8967-DF82-4AF6-9233-2040388244B8}" srcOrd="8" destOrd="0" presId="urn:microsoft.com/office/officeart/2008/layout/VerticalCurvedList"/>
    <dgm:cxn modelId="{EBC7E29D-A322-4008-BA08-DE34BE1CE37F}" type="presParOf" srcId="{217F8967-DF82-4AF6-9233-2040388244B8}" destId="{4C987C58-3451-4A5D-B79F-FA479204C8D3}" srcOrd="0" destOrd="0" presId="urn:microsoft.com/office/officeart/2008/layout/VerticalCurvedList"/>
  </dgm:cxnLst>
  <dgm:bg>
    <a:solidFill>
      <a:schemeClr val="bg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A564F3-D606-4C14-AEE4-63F2A97D4C8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54C8FC3-67F9-400F-9502-BCAA3200746B}">
      <dgm:prSet phldrT="[Текст]" custT="1"/>
      <dgm:spPr>
        <a:solidFill>
          <a:schemeClr val="bg1"/>
        </a:solidFill>
        <a:ln>
          <a:solidFill>
            <a:schemeClr val="tx1"/>
          </a:solidFill>
        </a:ln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2000" b="1" i="1" dirty="0" smtClean="0">
              <a:solidFill>
                <a:schemeClr val="tx1"/>
              </a:solidFill>
            </a:rPr>
            <a:t>Создать доступную и насыщенную предметно-пространственную среду для реализации собственных замыслов детей</a:t>
          </a:r>
          <a:endParaRPr lang="ru-RU" sz="2000" b="1" i="1" dirty="0">
            <a:solidFill>
              <a:schemeClr val="tx1"/>
            </a:solidFill>
          </a:endParaRPr>
        </a:p>
      </dgm:t>
    </dgm:pt>
    <dgm:pt modelId="{D05AAAF5-1303-4B5B-B388-D6B1D75F9294}" type="parTrans" cxnId="{05C2546B-5E5D-4807-89A2-563F8182FA5B}">
      <dgm:prSet/>
      <dgm:spPr/>
      <dgm:t>
        <a:bodyPr/>
        <a:lstStyle/>
        <a:p>
          <a:endParaRPr lang="ru-RU"/>
        </a:p>
      </dgm:t>
    </dgm:pt>
    <dgm:pt modelId="{4E332031-0A1E-4B32-B005-56E574EEDD52}" type="sibTrans" cxnId="{05C2546B-5E5D-4807-89A2-563F8182FA5B}">
      <dgm:prSet/>
      <dgm:spPr/>
      <dgm:t>
        <a:bodyPr/>
        <a:lstStyle/>
        <a:p>
          <a:endParaRPr lang="ru-RU"/>
        </a:p>
      </dgm:t>
    </dgm:pt>
    <dgm:pt modelId="{80055B71-ED51-4E08-8C4E-F9ED5A8E7787}">
      <dgm:prSet phldrT="[Текст]" custT="1"/>
      <dgm:spPr>
        <a:solidFill>
          <a:schemeClr val="bg1"/>
        </a:solidFill>
        <a:ln>
          <a:solidFill>
            <a:schemeClr val="tx1"/>
          </a:solidFill>
        </a:ln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2000" b="1" i="1" dirty="0" smtClean="0">
              <a:solidFill>
                <a:schemeClr val="tx1"/>
              </a:solidFill>
            </a:rPr>
            <a:t>Выделить значительное время для свободной игры детей</a:t>
          </a:r>
          <a:endParaRPr lang="ru-RU" sz="2000" b="1" i="1" dirty="0">
            <a:solidFill>
              <a:schemeClr val="tx1"/>
            </a:solidFill>
          </a:endParaRPr>
        </a:p>
      </dgm:t>
    </dgm:pt>
    <dgm:pt modelId="{C0B98608-1BE9-4A68-A84D-2A7ABBA48BF7}" type="parTrans" cxnId="{C4CAB1C8-E59A-4193-B990-9D28C511F65F}">
      <dgm:prSet/>
      <dgm:spPr/>
      <dgm:t>
        <a:bodyPr/>
        <a:lstStyle/>
        <a:p>
          <a:endParaRPr lang="ru-RU"/>
        </a:p>
      </dgm:t>
    </dgm:pt>
    <dgm:pt modelId="{A65E8FA4-C93C-480E-94D8-349950865E24}" type="sibTrans" cxnId="{C4CAB1C8-E59A-4193-B990-9D28C511F65F}">
      <dgm:prSet/>
      <dgm:spPr/>
      <dgm:t>
        <a:bodyPr/>
        <a:lstStyle/>
        <a:p>
          <a:endParaRPr lang="ru-RU"/>
        </a:p>
      </dgm:t>
    </dgm:pt>
    <dgm:pt modelId="{6D3E360F-EE51-46D8-97FB-02133637AFB4}">
      <dgm:prSet phldrT="[Текст]" custT="1"/>
      <dgm:spPr>
        <a:solidFill>
          <a:schemeClr val="bg1"/>
        </a:solidFill>
        <a:ln>
          <a:solidFill>
            <a:schemeClr val="tx1"/>
          </a:solidFill>
        </a:ln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2000" b="1" i="1" dirty="0" smtClean="0">
              <a:solidFill>
                <a:schemeClr val="tx1"/>
              </a:solidFill>
            </a:rPr>
            <a:t>Реализация проектов на темы,  предложенных детьми </a:t>
          </a:r>
          <a:endParaRPr lang="ru-RU" sz="2000" b="1" i="1" dirty="0">
            <a:solidFill>
              <a:schemeClr val="tx1"/>
            </a:solidFill>
          </a:endParaRPr>
        </a:p>
      </dgm:t>
    </dgm:pt>
    <dgm:pt modelId="{80CAA24A-0A36-45C2-9CD5-196EC998FD80}" type="parTrans" cxnId="{29358438-C488-407A-93E6-9907201D74A6}">
      <dgm:prSet/>
      <dgm:spPr/>
      <dgm:t>
        <a:bodyPr/>
        <a:lstStyle/>
        <a:p>
          <a:endParaRPr lang="ru-RU"/>
        </a:p>
      </dgm:t>
    </dgm:pt>
    <dgm:pt modelId="{AED5A07E-6543-4974-80CA-139FC7E4771D}" type="sibTrans" cxnId="{29358438-C488-407A-93E6-9907201D74A6}">
      <dgm:prSet/>
      <dgm:spPr/>
      <dgm:t>
        <a:bodyPr/>
        <a:lstStyle/>
        <a:p>
          <a:endParaRPr lang="ru-RU"/>
        </a:p>
      </dgm:t>
    </dgm:pt>
    <dgm:pt modelId="{D7F1D25A-DC4B-43DB-8414-A8F74F8C3C77}">
      <dgm:prSet custT="1"/>
      <dgm:spPr>
        <a:solidFill>
          <a:schemeClr val="bg1"/>
        </a:solidFill>
        <a:ln>
          <a:solidFill>
            <a:schemeClr val="tx1"/>
          </a:solidFill>
        </a:ln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2000" b="1" i="1" dirty="0" smtClean="0">
              <a:solidFill>
                <a:schemeClr val="tx1"/>
              </a:solidFill>
            </a:rPr>
            <a:t>Совместные обсуждения и введение правил  </a:t>
          </a:r>
          <a:endParaRPr lang="ru-RU" sz="2000" b="1" i="1" dirty="0">
            <a:solidFill>
              <a:schemeClr val="tx1"/>
            </a:solidFill>
          </a:endParaRPr>
        </a:p>
      </dgm:t>
    </dgm:pt>
    <dgm:pt modelId="{487E1BD8-E3ED-40D7-BF9A-82CDB6FBFB42}" type="parTrans" cxnId="{634227A8-DAF2-404E-BF78-FC3B42154CC1}">
      <dgm:prSet/>
      <dgm:spPr/>
      <dgm:t>
        <a:bodyPr/>
        <a:lstStyle/>
        <a:p>
          <a:endParaRPr lang="ru-RU"/>
        </a:p>
      </dgm:t>
    </dgm:pt>
    <dgm:pt modelId="{69531D80-BD12-43D9-B232-F5E8A5A76E50}" type="sibTrans" cxnId="{634227A8-DAF2-404E-BF78-FC3B42154CC1}">
      <dgm:prSet/>
      <dgm:spPr/>
      <dgm:t>
        <a:bodyPr/>
        <a:lstStyle/>
        <a:p>
          <a:endParaRPr lang="ru-RU"/>
        </a:p>
      </dgm:t>
    </dgm:pt>
    <dgm:pt modelId="{AB97E9E2-8AEA-4BA7-B998-8A0DEB6E70BB}" type="pres">
      <dgm:prSet presAssocID="{43A564F3-D606-4C14-AEE4-63F2A97D4C8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CD06B4C-2BF3-4699-9104-751642011B6C}" type="pres">
      <dgm:prSet presAssocID="{43A564F3-D606-4C14-AEE4-63F2A97D4C88}" presName="Name1" presStyleCnt="0"/>
      <dgm:spPr/>
    </dgm:pt>
    <dgm:pt modelId="{4CFFEFAC-3573-46AF-B458-9FFF787D394B}" type="pres">
      <dgm:prSet presAssocID="{43A564F3-D606-4C14-AEE4-63F2A97D4C88}" presName="cycle" presStyleCnt="0"/>
      <dgm:spPr/>
    </dgm:pt>
    <dgm:pt modelId="{90B08249-FABF-433B-8282-AE7E676BD862}" type="pres">
      <dgm:prSet presAssocID="{43A564F3-D606-4C14-AEE4-63F2A97D4C88}" presName="srcNode" presStyleLbl="node1" presStyleIdx="0" presStyleCnt="4"/>
      <dgm:spPr/>
    </dgm:pt>
    <dgm:pt modelId="{D0998C3A-E2EB-433A-99BC-F817736FCE9A}" type="pres">
      <dgm:prSet presAssocID="{43A564F3-D606-4C14-AEE4-63F2A97D4C88}" presName="conn" presStyleLbl="parChTrans1D2" presStyleIdx="0" presStyleCnt="1"/>
      <dgm:spPr/>
      <dgm:t>
        <a:bodyPr/>
        <a:lstStyle/>
        <a:p>
          <a:endParaRPr lang="ru-RU"/>
        </a:p>
      </dgm:t>
    </dgm:pt>
    <dgm:pt modelId="{CA742964-3068-497F-A05E-D659A147FDB4}" type="pres">
      <dgm:prSet presAssocID="{43A564F3-D606-4C14-AEE4-63F2A97D4C88}" presName="extraNode" presStyleLbl="node1" presStyleIdx="0" presStyleCnt="4"/>
      <dgm:spPr/>
    </dgm:pt>
    <dgm:pt modelId="{A05BBD2B-21C4-42BC-98A4-D2797B775F31}" type="pres">
      <dgm:prSet presAssocID="{43A564F3-D606-4C14-AEE4-63F2A97D4C88}" presName="dstNode" presStyleLbl="node1" presStyleIdx="0" presStyleCnt="4"/>
      <dgm:spPr/>
    </dgm:pt>
    <dgm:pt modelId="{1C849CE3-561A-4EEA-8935-4235249E98C7}" type="pres">
      <dgm:prSet presAssocID="{554C8FC3-67F9-400F-9502-BCAA3200746B}" presName="text_1" presStyleLbl="node1" presStyleIdx="0" presStyleCnt="4" custScaleY="154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49022-CBFD-43D4-BFFB-7A0A9F2120C3}" type="pres">
      <dgm:prSet presAssocID="{554C8FC3-67F9-400F-9502-BCAA3200746B}" presName="accent_1" presStyleCnt="0"/>
      <dgm:spPr/>
    </dgm:pt>
    <dgm:pt modelId="{1AAD4ECA-8717-4C8F-BB92-1A4099AC0C05}" type="pres">
      <dgm:prSet presAssocID="{554C8FC3-67F9-400F-9502-BCAA3200746B}" presName="accentRepeatNode" presStyleLbl="solidFgAcc1" presStyleIdx="0" presStyleCnt="4"/>
      <dgm:spPr>
        <a:gradFill rotWithShape="0">
          <a:gsLst>
            <a:gs pos="0">
              <a:srgbClr val="00B050"/>
            </a:gs>
            <a:gs pos="43000">
              <a:srgbClr val="00B050"/>
            </a:gs>
            <a:gs pos="71000">
              <a:schemeClr val="bg1"/>
            </a:gs>
          </a:gsLst>
          <a:lin ang="2700000" scaled="1"/>
        </a:gradFill>
        <a:scene3d>
          <a:camera prst="orthographicFront"/>
          <a:lightRig rig="threePt" dir="t"/>
        </a:scene3d>
        <a:sp3d>
          <a:bevelT/>
        </a:sp3d>
      </dgm:spPr>
    </dgm:pt>
    <dgm:pt modelId="{6DBBC795-D82C-421E-B7C2-917834364C4C}" type="pres">
      <dgm:prSet presAssocID="{80055B71-ED51-4E08-8C4E-F9ED5A8E7787}" presName="text_2" presStyleLbl="node1" presStyleIdx="1" presStyleCnt="4" custScaleY="1241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B0E62-50A7-459A-96D4-8B16967E2EFC}" type="pres">
      <dgm:prSet presAssocID="{80055B71-ED51-4E08-8C4E-F9ED5A8E7787}" presName="accent_2" presStyleCnt="0"/>
      <dgm:spPr/>
    </dgm:pt>
    <dgm:pt modelId="{D6024654-C8CE-4E43-96A6-CFBE760CE5BB}" type="pres">
      <dgm:prSet presAssocID="{80055B71-ED51-4E08-8C4E-F9ED5A8E7787}" presName="accentRepeatNode" presStyleLbl="solidFgAcc1" presStyleIdx="1" presStyleCnt="4" custLinFactNeighborX="-25993"/>
      <dgm:spPr>
        <a:gradFill rotWithShape="0">
          <a:gsLst>
            <a:gs pos="0">
              <a:srgbClr val="00B050"/>
            </a:gs>
            <a:gs pos="43000">
              <a:srgbClr val="00B050"/>
            </a:gs>
            <a:gs pos="71000">
              <a:schemeClr val="bg1"/>
            </a:gs>
          </a:gsLst>
          <a:lin ang="2700000" scaled="1"/>
        </a:gradFill>
        <a:scene3d>
          <a:camera prst="orthographicFront"/>
          <a:lightRig rig="threePt" dir="t"/>
        </a:scene3d>
        <a:sp3d>
          <a:bevelT/>
        </a:sp3d>
      </dgm:spPr>
    </dgm:pt>
    <dgm:pt modelId="{6F9D0ACE-EC4A-4A44-8112-940D238E77B7}" type="pres">
      <dgm:prSet presAssocID="{6D3E360F-EE51-46D8-97FB-02133637AFB4}" presName="text_3" presStyleLbl="node1" presStyleIdx="2" presStyleCnt="4" custScaleY="125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3AC2F4-087B-4910-A3B9-6CD6BBD11751}" type="pres">
      <dgm:prSet presAssocID="{6D3E360F-EE51-46D8-97FB-02133637AFB4}" presName="accent_3" presStyleCnt="0"/>
      <dgm:spPr/>
    </dgm:pt>
    <dgm:pt modelId="{40228BF2-646F-4684-B7F4-D1DCF99BEA57}" type="pres">
      <dgm:prSet presAssocID="{6D3E360F-EE51-46D8-97FB-02133637AFB4}" presName="accentRepeatNode" presStyleLbl="solidFgAcc1" presStyleIdx="2" presStyleCnt="4" custLinFactNeighborX="-25993"/>
      <dgm:spPr>
        <a:gradFill rotWithShape="0">
          <a:gsLst>
            <a:gs pos="0">
              <a:srgbClr val="00B050"/>
            </a:gs>
            <a:gs pos="43000">
              <a:srgbClr val="00B050"/>
            </a:gs>
            <a:gs pos="71000">
              <a:schemeClr val="bg1"/>
            </a:gs>
          </a:gsLst>
          <a:lin ang="2700000" scaled="1"/>
        </a:gradFill>
        <a:scene3d>
          <a:camera prst="orthographicFront"/>
          <a:lightRig rig="threePt" dir="t"/>
        </a:scene3d>
        <a:sp3d>
          <a:bevelT/>
        </a:sp3d>
      </dgm:spPr>
    </dgm:pt>
    <dgm:pt modelId="{D00A30E0-C389-42C0-B6FA-33B1E1599FE8}" type="pres">
      <dgm:prSet presAssocID="{D7F1D25A-DC4B-43DB-8414-A8F74F8C3C7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F8967-DF82-4AF6-9233-2040388244B8}" type="pres">
      <dgm:prSet presAssocID="{D7F1D25A-DC4B-43DB-8414-A8F74F8C3C77}" presName="accent_4" presStyleCnt="0"/>
      <dgm:spPr/>
    </dgm:pt>
    <dgm:pt modelId="{4C987C58-3451-4A5D-B79F-FA479204C8D3}" type="pres">
      <dgm:prSet presAssocID="{D7F1D25A-DC4B-43DB-8414-A8F74F8C3C77}" presName="accentRepeatNode" presStyleLbl="solidFgAcc1" presStyleIdx="3" presStyleCnt="4"/>
      <dgm:spPr>
        <a:gradFill rotWithShape="0">
          <a:gsLst>
            <a:gs pos="0">
              <a:srgbClr val="00B050"/>
            </a:gs>
            <a:gs pos="43000">
              <a:srgbClr val="00B050"/>
            </a:gs>
            <a:gs pos="71000">
              <a:schemeClr val="bg1"/>
            </a:gs>
          </a:gsLst>
          <a:lin ang="2700000" scaled="1"/>
        </a:gradFill>
        <a:scene3d>
          <a:camera prst="orthographicFront"/>
          <a:lightRig rig="threePt" dir="t"/>
        </a:scene3d>
        <a:sp3d>
          <a:bevelT/>
        </a:sp3d>
      </dgm:spPr>
    </dgm:pt>
  </dgm:ptLst>
  <dgm:cxnLst>
    <dgm:cxn modelId="{0CB002BA-7B2C-4FE2-ACC1-3C82FDFAF5FD}" type="presOf" srcId="{D7F1D25A-DC4B-43DB-8414-A8F74F8C3C77}" destId="{D00A30E0-C389-42C0-B6FA-33B1E1599FE8}" srcOrd="0" destOrd="0" presId="urn:microsoft.com/office/officeart/2008/layout/VerticalCurvedList"/>
    <dgm:cxn modelId="{29358438-C488-407A-93E6-9907201D74A6}" srcId="{43A564F3-D606-4C14-AEE4-63F2A97D4C88}" destId="{6D3E360F-EE51-46D8-97FB-02133637AFB4}" srcOrd="2" destOrd="0" parTransId="{80CAA24A-0A36-45C2-9CD5-196EC998FD80}" sibTransId="{AED5A07E-6543-4974-80CA-139FC7E4771D}"/>
    <dgm:cxn modelId="{1F3D0551-63F3-4F1E-AA04-90431D645883}" type="presOf" srcId="{80055B71-ED51-4E08-8C4E-F9ED5A8E7787}" destId="{6DBBC795-D82C-421E-B7C2-917834364C4C}" srcOrd="0" destOrd="0" presId="urn:microsoft.com/office/officeart/2008/layout/VerticalCurvedList"/>
    <dgm:cxn modelId="{3631EA83-4B40-4DE3-9661-F38C70650CB4}" type="presOf" srcId="{4E332031-0A1E-4B32-B005-56E574EEDD52}" destId="{D0998C3A-E2EB-433A-99BC-F817736FCE9A}" srcOrd="0" destOrd="0" presId="urn:microsoft.com/office/officeart/2008/layout/VerticalCurvedList"/>
    <dgm:cxn modelId="{87EB7613-8058-459B-B094-4DA58E4DA8EB}" type="presOf" srcId="{554C8FC3-67F9-400F-9502-BCAA3200746B}" destId="{1C849CE3-561A-4EEA-8935-4235249E98C7}" srcOrd="0" destOrd="0" presId="urn:microsoft.com/office/officeart/2008/layout/VerticalCurvedList"/>
    <dgm:cxn modelId="{05C2546B-5E5D-4807-89A2-563F8182FA5B}" srcId="{43A564F3-D606-4C14-AEE4-63F2A97D4C88}" destId="{554C8FC3-67F9-400F-9502-BCAA3200746B}" srcOrd="0" destOrd="0" parTransId="{D05AAAF5-1303-4B5B-B388-D6B1D75F9294}" sibTransId="{4E332031-0A1E-4B32-B005-56E574EEDD52}"/>
    <dgm:cxn modelId="{F633F6DF-07D2-4615-A848-30CAF7A48AE4}" type="presOf" srcId="{6D3E360F-EE51-46D8-97FB-02133637AFB4}" destId="{6F9D0ACE-EC4A-4A44-8112-940D238E77B7}" srcOrd="0" destOrd="0" presId="urn:microsoft.com/office/officeart/2008/layout/VerticalCurvedList"/>
    <dgm:cxn modelId="{C4CAB1C8-E59A-4193-B990-9D28C511F65F}" srcId="{43A564F3-D606-4C14-AEE4-63F2A97D4C88}" destId="{80055B71-ED51-4E08-8C4E-F9ED5A8E7787}" srcOrd="1" destOrd="0" parTransId="{C0B98608-1BE9-4A68-A84D-2A7ABBA48BF7}" sibTransId="{A65E8FA4-C93C-480E-94D8-349950865E24}"/>
    <dgm:cxn modelId="{634227A8-DAF2-404E-BF78-FC3B42154CC1}" srcId="{43A564F3-D606-4C14-AEE4-63F2A97D4C88}" destId="{D7F1D25A-DC4B-43DB-8414-A8F74F8C3C77}" srcOrd="3" destOrd="0" parTransId="{487E1BD8-E3ED-40D7-BF9A-82CDB6FBFB42}" sibTransId="{69531D80-BD12-43D9-B232-F5E8A5A76E50}"/>
    <dgm:cxn modelId="{4CFA7104-4D74-4E58-9A72-7B4FA13DAA09}" type="presOf" srcId="{43A564F3-D606-4C14-AEE4-63F2A97D4C88}" destId="{AB97E9E2-8AEA-4BA7-B998-8A0DEB6E70BB}" srcOrd="0" destOrd="0" presId="urn:microsoft.com/office/officeart/2008/layout/VerticalCurvedList"/>
    <dgm:cxn modelId="{5414D77E-5190-402F-B295-279CFC3569AF}" type="presParOf" srcId="{AB97E9E2-8AEA-4BA7-B998-8A0DEB6E70BB}" destId="{0CD06B4C-2BF3-4699-9104-751642011B6C}" srcOrd="0" destOrd="0" presId="urn:microsoft.com/office/officeart/2008/layout/VerticalCurvedList"/>
    <dgm:cxn modelId="{AFD7788E-7A95-4CF4-A2EF-E68115E48EA8}" type="presParOf" srcId="{0CD06B4C-2BF3-4699-9104-751642011B6C}" destId="{4CFFEFAC-3573-46AF-B458-9FFF787D394B}" srcOrd="0" destOrd="0" presId="urn:microsoft.com/office/officeart/2008/layout/VerticalCurvedList"/>
    <dgm:cxn modelId="{1FE78AF9-9625-4562-AAF8-703066AE90DE}" type="presParOf" srcId="{4CFFEFAC-3573-46AF-B458-9FFF787D394B}" destId="{90B08249-FABF-433B-8282-AE7E676BD862}" srcOrd="0" destOrd="0" presId="urn:microsoft.com/office/officeart/2008/layout/VerticalCurvedList"/>
    <dgm:cxn modelId="{E19E97FB-6130-4608-B2D2-B4062803A850}" type="presParOf" srcId="{4CFFEFAC-3573-46AF-B458-9FFF787D394B}" destId="{D0998C3A-E2EB-433A-99BC-F817736FCE9A}" srcOrd="1" destOrd="0" presId="urn:microsoft.com/office/officeart/2008/layout/VerticalCurvedList"/>
    <dgm:cxn modelId="{9350F488-865F-451F-B997-746B568EF5CF}" type="presParOf" srcId="{4CFFEFAC-3573-46AF-B458-9FFF787D394B}" destId="{CA742964-3068-497F-A05E-D659A147FDB4}" srcOrd="2" destOrd="0" presId="urn:microsoft.com/office/officeart/2008/layout/VerticalCurvedList"/>
    <dgm:cxn modelId="{7D06ADB7-E3F8-4E5C-B309-5363E9F458F8}" type="presParOf" srcId="{4CFFEFAC-3573-46AF-B458-9FFF787D394B}" destId="{A05BBD2B-21C4-42BC-98A4-D2797B775F31}" srcOrd="3" destOrd="0" presId="urn:microsoft.com/office/officeart/2008/layout/VerticalCurvedList"/>
    <dgm:cxn modelId="{0E396753-8B82-4CEC-BD0E-937DD0FC692A}" type="presParOf" srcId="{0CD06B4C-2BF3-4699-9104-751642011B6C}" destId="{1C849CE3-561A-4EEA-8935-4235249E98C7}" srcOrd="1" destOrd="0" presId="urn:microsoft.com/office/officeart/2008/layout/VerticalCurvedList"/>
    <dgm:cxn modelId="{9DE43BC1-172C-4F60-A9A9-286BC363BC38}" type="presParOf" srcId="{0CD06B4C-2BF3-4699-9104-751642011B6C}" destId="{AF449022-CBFD-43D4-BFFB-7A0A9F2120C3}" srcOrd="2" destOrd="0" presId="urn:microsoft.com/office/officeart/2008/layout/VerticalCurvedList"/>
    <dgm:cxn modelId="{16C83237-FACC-47FA-BB58-1E11208528B9}" type="presParOf" srcId="{AF449022-CBFD-43D4-BFFB-7A0A9F2120C3}" destId="{1AAD4ECA-8717-4C8F-BB92-1A4099AC0C05}" srcOrd="0" destOrd="0" presId="urn:microsoft.com/office/officeart/2008/layout/VerticalCurvedList"/>
    <dgm:cxn modelId="{6C89E1DC-8D92-4585-9BB5-105A5156E1E0}" type="presParOf" srcId="{0CD06B4C-2BF3-4699-9104-751642011B6C}" destId="{6DBBC795-D82C-421E-B7C2-917834364C4C}" srcOrd="3" destOrd="0" presId="urn:microsoft.com/office/officeart/2008/layout/VerticalCurvedList"/>
    <dgm:cxn modelId="{D0EC0BDE-02F0-405E-B780-A7B5943C7A8B}" type="presParOf" srcId="{0CD06B4C-2BF3-4699-9104-751642011B6C}" destId="{7B0B0E62-50A7-459A-96D4-8B16967E2EFC}" srcOrd="4" destOrd="0" presId="urn:microsoft.com/office/officeart/2008/layout/VerticalCurvedList"/>
    <dgm:cxn modelId="{DEB580DA-F951-414B-99B9-E7063AB031CD}" type="presParOf" srcId="{7B0B0E62-50A7-459A-96D4-8B16967E2EFC}" destId="{D6024654-C8CE-4E43-96A6-CFBE760CE5BB}" srcOrd="0" destOrd="0" presId="urn:microsoft.com/office/officeart/2008/layout/VerticalCurvedList"/>
    <dgm:cxn modelId="{4D0C20F9-72D7-48E1-A8BD-008F41B8C1EB}" type="presParOf" srcId="{0CD06B4C-2BF3-4699-9104-751642011B6C}" destId="{6F9D0ACE-EC4A-4A44-8112-940D238E77B7}" srcOrd="5" destOrd="0" presId="urn:microsoft.com/office/officeart/2008/layout/VerticalCurvedList"/>
    <dgm:cxn modelId="{51B858B3-6013-4044-BD39-84157A85B5DF}" type="presParOf" srcId="{0CD06B4C-2BF3-4699-9104-751642011B6C}" destId="{3E3AC2F4-087B-4910-A3B9-6CD6BBD11751}" srcOrd="6" destOrd="0" presId="urn:microsoft.com/office/officeart/2008/layout/VerticalCurvedList"/>
    <dgm:cxn modelId="{4473F404-3943-4E48-8A7B-1556A81B8DD9}" type="presParOf" srcId="{3E3AC2F4-087B-4910-A3B9-6CD6BBD11751}" destId="{40228BF2-646F-4684-B7F4-D1DCF99BEA57}" srcOrd="0" destOrd="0" presId="urn:microsoft.com/office/officeart/2008/layout/VerticalCurvedList"/>
    <dgm:cxn modelId="{FC0AA5FB-2BB8-4548-A4C9-8C7A3F2DDE23}" type="presParOf" srcId="{0CD06B4C-2BF3-4699-9104-751642011B6C}" destId="{D00A30E0-C389-42C0-B6FA-33B1E1599FE8}" srcOrd="7" destOrd="0" presId="urn:microsoft.com/office/officeart/2008/layout/VerticalCurvedList"/>
    <dgm:cxn modelId="{F20A0E3E-06D2-4FA6-A825-65C10FB1E057}" type="presParOf" srcId="{0CD06B4C-2BF3-4699-9104-751642011B6C}" destId="{217F8967-DF82-4AF6-9233-2040388244B8}" srcOrd="8" destOrd="0" presId="urn:microsoft.com/office/officeart/2008/layout/VerticalCurvedList"/>
    <dgm:cxn modelId="{A63ACEAC-DB1A-4DF5-B7CF-6878186381EA}" type="presParOf" srcId="{217F8967-DF82-4AF6-9233-2040388244B8}" destId="{4C987C58-3451-4A5D-B79F-FA479204C8D3}" srcOrd="0" destOrd="0" presId="urn:microsoft.com/office/officeart/2008/layout/VerticalCurvedList"/>
  </dgm:cxnLst>
  <dgm:bg>
    <a:solidFill>
      <a:schemeClr val="bg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0B71D2-CCE5-43DA-AA68-BCE58BD9227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F62205-C0AB-4D84-AD5B-0DF51893D63E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2000" b="1" i="1" dirty="0" smtClean="0">
              <a:solidFill>
                <a:schemeClr val="tx1"/>
              </a:solidFill>
            </a:rPr>
            <a:t>Совместное строительство, творчество и игры</a:t>
          </a:r>
          <a:endParaRPr lang="ru-RU" sz="2000" b="1" i="1" dirty="0">
            <a:solidFill>
              <a:schemeClr val="tx1"/>
            </a:solidFill>
          </a:endParaRPr>
        </a:p>
      </dgm:t>
    </dgm:pt>
    <dgm:pt modelId="{2317F023-E78C-4E58-8CA8-BAF29B41D7C6}" type="parTrans" cxnId="{440B882D-856E-4550-BCB7-E035E9B4D837}">
      <dgm:prSet/>
      <dgm:spPr/>
      <dgm:t>
        <a:bodyPr/>
        <a:lstStyle/>
        <a:p>
          <a:endParaRPr lang="ru-RU"/>
        </a:p>
      </dgm:t>
    </dgm:pt>
    <dgm:pt modelId="{A5A4907D-F4C0-4DDD-9537-CCA6ACC3BDA6}" type="sibTrans" cxnId="{440B882D-856E-4550-BCB7-E035E9B4D837}">
      <dgm:prSet/>
      <dgm:spPr/>
      <dgm:t>
        <a:bodyPr/>
        <a:lstStyle/>
        <a:p>
          <a:endParaRPr lang="ru-RU"/>
        </a:p>
      </dgm:t>
    </dgm:pt>
    <dgm:pt modelId="{E8BA648E-A5E9-440E-AA5B-C271131A27F5}">
      <dgm:prSet phldrT="[Текст]" custT="1"/>
      <dgm:spPr>
        <a:solidFill>
          <a:schemeClr val="bg1"/>
        </a:solidFill>
        <a:ln>
          <a:solidFill>
            <a:schemeClr val="tx1"/>
          </a:solidFill>
        </a:ln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2000" b="1" i="1" dirty="0" smtClean="0">
              <a:solidFill>
                <a:schemeClr val="tx1"/>
              </a:solidFill>
            </a:rPr>
            <a:t>Групповой сбор для развития традиций общения</a:t>
          </a:r>
          <a:endParaRPr lang="ru-RU" sz="2000" b="1" i="1" dirty="0">
            <a:solidFill>
              <a:schemeClr val="tx1"/>
            </a:solidFill>
          </a:endParaRPr>
        </a:p>
      </dgm:t>
    </dgm:pt>
    <dgm:pt modelId="{B59C0888-59E5-4A47-BE6C-4D95124A3127}" type="parTrans" cxnId="{F66CDDBF-013F-4FB6-9B03-25A59077914D}">
      <dgm:prSet/>
      <dgm:spPr/>
      <dgm:t>
        <a:bodyPr/>
        <a:lstStyle/>
        <a:p>
          <a:endParaRPr lang="ru-RU"/>
        </a:p>
      </dgm:t>
    </dgm:pt>
    <dgm:pt modelId="{302D6CC6-1F22-4613-B40C-54847D8825B7}" type="sibTrans" cxnId="{F66CDDBF-013F-4FB6-9B03-25A59077914D}">
      <dgm:prSet/>
      <dgm:spPr/>
      <dgm:t>
        <a:bodyPr/>
        <a:lstStyle/>
        <a:p>
          <a:endParaRPr lang="ru-RU"/>
        </a:p>
      </dgm:t>
    </dgm:pt>
    <dgm:pt modelId="{E3C5E1F5-4E19-46F1-96F3-AC4DD07107D8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2000" b="1" i="1" dirty="0" smtClean="0">
              <a:solidFill>
                <a:schemeClr val="tx1"/>
              </a:solidFill>
            </a:rPr>
            <a:t>Поддерживать традиции и опыт обращения друг к другу</a:t>
          </a:r>
          <a:endParaRPr lang="ru-RU" sz="2000" b="1" i="1" dirty="0">
            <a:solidFill>
              <a:schemeClr val="tx1"/>
            </a:solidFill>
          </a:endParaRPr>
        </a:p>
      </dgm:t>
    </dgm:pt>
    <dgm:pt modelId="{B3D97818-E556-47CE-A049-2F277C7D82BE}" type="parTrans" cxnId="{48107D99-912A-4B56-8B22-35595EB773EC}">
      <dgm:prSet/>
      <dgm:spPr/>
      <dgm:t>
        <a:bodyPr/>
        <a:lstStyle/>
        <a:p>
          <a:endParaRPr lang="ru-RU"/>
        </a:p>
      </dgm:t>
    </dgm:pt>
    <dgm:pt modelId="{F0983E68-6F0D-4772-B137-F714603B4B6E}" type="sibTrans" cxnId="{48107D99-912A-4B56-8B22-35595EB773EC}">
      <dgm:prSet/>
      <dgm:spPr/>
      <dgm:t>
        <a:bodyPr/>
        <a:lstStyle/>
        <a:p>
          <a:endParaRPr lang="ru-RU"/>
        </a:p>
      </dgm:t>
    </dgm:pt>
    <dgm:pt modelId="{23790310-23CC-43DB-9277-2ABA5420EC82}" type="pres">
      <dgm:prSet presAssocID="{6C0B71D2-CCE5-43DA-AA68-BCE58BD9227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47FD422-7103-46EE-9794-4526EDF788C5}" type="pres">
      <dgm:prSet presAssocID="{6C0B71D2-CCE5-43DA-AA68-BCE58BD92273}" presName="Name1" presStyleCnt="0"/>
      <dgm:spPr/>
    </dgm:pt>
    <dgm:pt modelId="{B83D5ACD-C75E-4284-BB08-F6DB3616E2BA}" type="pres">
      <dgm:prSet presAssocID="{6C0B71D2-CCE5-43DA-AA68-BCE58BD92273}" presName="cycle" presStyleCnt="0"/>
      <dgm:spPr/>
    </dgm:pt>
    <dgm:pt modelId="{58599828-6C89-4D69-A7CF-E23B7ACC3A1B}" type="pres">
      <dgm:prSet presAssocID="{6C0B71D2-CCE5-43DA-AA68-BCE58BD92273}" presName="srcNode" presStyleLbl="node1" presStyleIdx="0" presStyleCnt="3"/>
      <dgm:spPr/>
    </dgm:pt>
    <dgm:pt modelId="{9F45D746-66FA-4DEF-86D8-AD9AF4589D99}" type="pres">
      <dgm:prSet presAssocID="{6C0B71D2-CCE5-43DA-AA68-BCE58BD92273}" presName="conn" presStyleLbl="parChTrans1D2" presStyleIdx="0" presStyleCnt="1"/>
      <dgm:spPr/>
      <dgm:t>
        <a:bodyPr/>
        <a:lstStyle/>
        <a:p>
          <a:endParaRPr lang="ru-RU"/>
        </a:p>
      </dgm:t>
    </dgm:pt>
    <dgm:pt modelId="{F16E2E3E-D71F-4D7E-AD4B-DFD623F3F57B}" type="pres">
      <dgm:prSet presAssocID="{6C0B71D2-CCE5-43DA-AA68-BCE58BD92273}" presName="extraNode" presStyleLbl="node1" presStyleIdx="0" presStyleCnt="3"/>
      <dgm:spPr/>
    </dgm:pt>
    <dgm:pt modelId="{C5B22EFF-1CEF-4045-A774-CEF8A4665D9E}" type="pres">
      <dgm:prSet presAssocID="{6C0B71D2-CCE5-43DA-AA68-BCE58BD92273}" presName="dstNode" presStyleLbl="node1" presStyleIdx="0" presStyleCnt="3"/>
      <dgm:spPr/>
    </dgm:pt>
    <dgm:pt modelId="{3FED7733-59B3-43C8-A942-D303B976EB70}" type="pres">
      <dgm:prSet presAssocID="{CFF62205-C0AB-4D84-AD5B-0DF51893D63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CE1E5D-12B4-47B2-90A2-8741775415F9}" type="pres">
      <dgm:prSet presAssocID="{CFF62205-C0AB-4D84-AD5B-0DF51893D63E}" presName="accent_1" presStyleCnt="0"/>
      <dgm:spPr/>
    </dgm:pt>
    <dgm:pt modelId="{E03D0CCB-9E29-4235-9660-7BED259C1C61}" type="pres">
      <dgm:prSet presAssocID="{CFF62205-C0AB-4D84-AD5B-0DF51893D63E}" presName="accentRepeatNode" presStyleLbl="solidFgAcc1" presStyleIdx="0" presStyleCnt="3" custScaleX="77784" custScaleY="76533"/>
      <dgm:spPr>
        <a:gradFill rotWithShape="0">
          <a:gsLst>
            <a:gs pos="0">
              <a:srgbClr val="FF0000"/>
            </a:gs>
            <a:gs pos="34000">
              <a:srgbClr val="FF0000"/>
            </a:gs>
            <a:gs pos="64000">
              <a:schemeClr val="bg1"/>
            </a:gs>
          </a:gsLst>
          <a:lin ang="2700000" scaled="1"/>
        </a:gradFill>
      </dgm:spPr>
    </dgm:pt>
    <dgm:pt modelId="{3BD259F0-BAF2-48B7-8C96-E4402C46E9E9}" type="pres">
      <dgm:prSet presAssocID="{E8BA648E-A5E9-440E-AA5B-C271131A27F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4E3C2F-1143-4C6C-98E3-1F3DB19CF735}" type="pres">
      <dgm:prSet presAssocID="{E8BA648E-A5E9-440E-AA5B-C271131A27F5}" presName="accent_2" presStyleCnt="0"/>
      <dgm:spPr/>
    </dgm:pt>
    <dgm:pt modelId="{08493CEC-E035-484F-8568-38D169042C2C}" type="pres">
      <dgm:prSet presAssocID="{E8BA648E-A5E9-440E-AA5B-C271131A27F5}" presName="accentRepeatNode" presStyleLbl="solidFgAcc1" presStyleIdx="1" presStyleCnt="3" custScaleX="73624" custScaleY="79533"/>
      <dgm:spPr>
        <a:gradFill rotWithShape="0">
          <a:gsLst>
            <a:gs pos="0">
              <a:srgbClr val="FF0000"/>
            </a:gs>
            <a:gs pos="34000">
              <a:srgbClr val="FF0000"/>
            </a:gs>
            <a:gs pos="64000">
              <a:schemeClr val="bg1"/>
            </a:gs>
          </a:gsLst>
          <a:lin ang="2700000" scaled="1"/>
        </a:gradFill>
      </dgm:spPr>
    </dgm:pt>
    <dgm:pt modelId="{8D9E87BD-2338-4823-AD65-2E63BCAD46E9}" type="pres">
      <dgm:prSet presAssocID="{E3C5E1F5-4E19-46F1-96F3-AC4DD07107D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932CBD-E282-4020-AAAA-DFA9231176D3}" type="pres">
      <dgm:prSet presAssocID="{E3C5E1F5-4E19-46F1-96F3-AC4DD07107D8}" presName="accent_3" presStyleCnt="0"/>
      <dgm:spPr/>
    </dgm:pt>
    <dgm:pt modelId="{AAC83D0D-6434-4D0C-9967-638720C8EBE0}" type="pres">
      <dgm:prSet presAssocID="{E3C5E1F5-4E19-46F1-96F3-AC4DD07107D8}" presName="accentRepeatNode" presStyleLbl="solidFgAcc1" presStyleIdx="2" presStyleCnt="3" custScaleX="72384" custScaleY="78933"/>
      <dgm:spPr>
        <a:gradFill rotWithShape="0">
          <a:gsLst>
            <a:gs pos="0">
              <a:srgbClr val="FF0000"/>
            </a:gs>
            <a:gs pos="34000">
              <a:srgbClr val="FF0000"/>
            </a:gs>
            <a:gs pos="64000">
              <a:schemeClr val="bg1"/>
            </a:gs>
          </a:gsLst>
          <a:lin ang="2700000" scaled="1"/>
        </a:gradFill>
      </dgm:spPr>
    </dgm:pt>
  </dgm:ptLst>
  <dgm:cxnLst>
    <dgm:cxn modelId="{FB7BC290-70FF-4247-81FE-36DDF22BC958}" type="presOf" srcId="{E8BA648E-A5E9-440E-AA5B-C271131A27F5}" destId="{3BD259F0-BAF2-48B7-8C96-E4402C46E9E9}" srcOrd="0" destOrd="0" presId="urn:microsoft.com/office/officeart/2008/layout/VerticalCurvedList"/>
    <dgm:cxn modelId="{440B882D-856E-4550-BCB7-E035E9B4D837}" srcId="{6C0B71D2-CCE5-43DA-AA68-BCE58BD92273}" destId="{CFF62205-C0AB-4D84-AD5B-0DF51893D63E}" srcOrd="0" destOrd="0" parTransId="{2317F023-E78C-4E58-8CA8-BAF29B41D7C6}" sibTransId="{A5A4907D-F4C0-4DDD-9537-CCA6ACC3BDA6}"/>
    <dgm:cxn modelId="{9C3FE0F6-2E71-4092-8969-20C418FAF569}" type="presOf" srcId="{CFF62205-C0AB-4D84-AD5B-0DF51893D63E}" destId="{3FED7733-59B3-43C8-A942-D303B976EB70}" srcOrd="0" destOrd="0" presId="urn:microsoft.com/office/officeart/2008/layout/VerticalCurvedList"/>
    <dgm:cxn modelId="{C6B60CF9-883A-4DB2-AFE1-A43563A74179}" type="presOf" srcId="{E3C5E1F5-4E19-46F1-96F3-AC4DD07107D8}" destId="{8D9E87BD-2338-4823-AD65-2E63BCAD46E9}" srcOrd="0" destOrd="0" presId="urn:microsoft.com/office/officeart/2008/layout/VerticalCurvedList"/>
    <dgm:cxn modelId="{F66CDDBF-013F-4FB6-9B03-25A59077914D}" srcId="{6C0B71D2-CCE5-43DA-AA68-BCE58BD92273}" destId="{E8BA648E-A5E9-440E-AA5B-C271131A27F5}" srcOrd="1" destOrd="0" parTransId="{B59C0888-59E5-4A47-BE6C-4D95124A3127}" sibTransId="{302D6CC6-1F22-4613-B40C-54847D8825B7}"/>
    <dgm:cxn modelId="{82AFA5B8-53F0-49CB-9126-04A71625DE4F}" type="presOf" srcId="{6C0B71D2-CCE5-43DA-AA68-BCE58BD92273}" destId="{23790310-23CC-43DB-9277-2ABA5420EC82}" srcOrd="0" destOrd="0" presId="urn:microsoft.com/office/officeart/2008/layout/VerticalCurvedList"/>
    <dgm:cxn modelId="{48107D99-912A-4B56-8B22-35595EB773EC}" srcId="{6C0B71D2-CCE5-43DA-AA68-BCE58BD92273}" destId="{E3C5E1F5-4E19-46F1-96F3-AC4DD07107D8}" srcOrd="2" destOrd="0" parTransId="{B3D97818-E556-47CE-A049-2F277C7D82BE}" sibTransId="{F0983E68-6F0D-4772-B137-F714603B4B6E}"/>
    <dgm:cxn modelId="{FE2627C0-6CA2-4EDC-8FA2-2415EF411036}" type="presOf" srcId="{A5A4907D-F4C0-4DDD-9537-CCA6ACC3BDA6}" destId="{9F45D746-66FA-4DEF-86D8-AD9AF4589D99}" srcOrd="0" destOrd="0" presId="urn:microsoft.com/office/officeart/2008/layout/VerticalCurvedList"/>
    <dgm:cxn modelId="{1759671B-B32B-4106-A8E4-E040C87D878E}" type="presParOf" srcId="{23790310-23CC-43DB-9277-2ABA5420EC82}" destId="{647FD422-7103-46EE-9794-4526EDF788C5}" srcOrd="0" destOrd="0" presId="urn:microsoft.com/office/officeart/2008/layout/VerticalCurvedList"/>
    <dgm:cxn modelId="{8490FC5B-66DF-4547-B07F-B62479FF5106}" type="presParOf" srcId="{647FD422-7103-46EE-9794-4526EDF788C5}" destId="{B83D5ACD-C75E-4284-BB08-F6DB3616E2BA}" srcOrd="0" destOrd="0" presId="urn:microsoft.com/office/officeart/2008/layout/VerticalCurvedList"/>
    <dgm:cxn modelId="{017CE026-AD87-4FEF-A88A-1E8FC0E0BB25}" type="presParOf" srcId="{B83D5ACD-C75E-4284-BB08-F6DB3616E2BA}" destId="{58599828-6C89-4D69-A7CF-E23B7ACC3A1B}" srcOrd="0" destOrd="0" presId="urn:microsoft.com/office/officeart/2008/layout/VerticalCurvedList"/>
    <dgm:cxn modelId="{6EEEFB9B-C12D-4DAB-89FD-A41272B09CB8}" type="presParOf" srcId="{B83D5ACD-C75E-4284-BB08-F6DB3616E2BA}" destId="{9F45D746-66FA-4DEF-86D8-AD9AF4589D99}" srcOrd="1" destOrd="0" presId="urn:microsoft.com/office/officeart/2008/layout/VerticalCurvedList"/>
    <dgm:cxn modelId="{12228256-1468-4C3A-965A-AE515C1464BD}" type="presParOf" srcId="{B83D5ACD-C75E-4284-BB08-F6DB3616E2BA}" destId="{F16E2E3E-D71F-4D7E-AD4B-DFD623F3F57B}" srcOrd="2" destOrd="0" presId="urn:microsoft.com/office/officeart/2008/layout/VerticalCurvedList"/>
    <dgm:cxn modelId="{2459F098-2AE0-496D-9582-FD4A5662E1FD}" type="presParOf" srcId="{B83D5ACD-C75E-4284-BB08-F6DB3616E2BA}" destId="{C5B22EFF-1CEF-4045-A774-CEF8A4665D9E}" srcOrd="3" destOrd="0" presId="urn:microsoft.com/office/officeart/2008/layout/VerticalCurvedList"/>
    <dgm:cxn modelId="{07B4DFDC-852D-491B-9AE6-28824F114F2B}" type="presParOf" srcId="{647FD422-7103-46EE-9794-4526EDF788C5}" destId="{3FED7733-59B3-43C8-A942-D303B976EB70}" srcOrd="1" destOrd="0" presId="urn:microsoft.com/office/officeart/2008/layout/VerticalCurvedList"/>
    <dgm:cxn modelId="{3F05A05F-2259-46C4-909F-F1B7B338999D}" type="presParOf" srcId="{647FD422-7103-46EE-9794-4526EDF788C5}" destId="{45CE1E5D-12B4-47B2-90A2-8741775415F9}" srcOrd="2" destOrd="0" presId="urn:microsoft.com/office/officeart/2008/layout/VerticalCurvedList"/>
    <dgm:cxn modelId="{C45DCE4E-2CBF-473F-B761-DEF6526AB8C2}" type="presParOf" srcId="{45CE1E5D-12B4-47B2-90A2-8741775415F9}" destId="{E03D0CCB-9E29-4235-9660-7BED259C1C61}" srcOrd="0" destOrd="0" presId="urn:microsoft.com/office/officeart/2008/layout/VerticalCurvedList"/>
    <dgm:cxn modelId="{CF519DD1-C591-4766-8A60-044535605CD8}" type="presParOf" srcId="{647FD422-7103-46EE-9794-4526EDF788C5}" destId="{3BD259F0-BAF2-48B7-8C96-E4402C46E9E9}" srcOrd="3" destOrd="0" presId="urn:microsoft.com/office/officeart/2008/layout/VerticalCurvedList"/>
    <dgm:cxn modelId="{415E6315-0925-4E1B-A71B-F04A7506CA58}" type="presParOf" srcId="{647FD422-7103-46EE-9794-4526EDF788C5}" destId="{6B4E3C2F-1143-4C6C-98E3-1F3DB19CF735}" srcOrd="4" destOrd="0" presId="urn:microsoft.com/office/officeart/2008/layout/VerticalCurvedList"/>
    <dgm:cxn modelId="{4D50FEA3-9BFC-4EB2-AE94-C9B02EACBB9B}" type="presParOf" srcId="{6B4E3C2F-1143-4C6C-98E3-1F3DB19CF735}" destId="{08493CEC-E035-484F-8568-38D169042C2C}" srcOrd="0" destOrd="0" presId="urn:microsoft.com/office/officeart/2008/layout/VerticalCurvedList"/>
    <dgm:cxn modelId="{5BEF5F1C-67C9-442A-9058-698B574B22D5}" type="presParOf" srcId="{647FD422-7103-46EE-9794-4526EDF788C5}" destId="{8D9E87BD-2338-4823-AD65-2E63BCAD46E9}" srcOrd="5" destOrd="0" presId="urn:microsoft.com/office/officeart/2008/layout/VerticalCurvedList"/>
    <dgm:cxn modelId="{206B52D3-2E8A-4043-B26B-B5F437582CF5}" type="presParOf" srcId="{647FD422-7103-46EE-9794-4526EDF788C5}" destId="{6C932CBD-E282-4020-AAAA-DFA9231176D3}" srcOrd="6" destOrd="0" presId="urn:microsoft.com/office/officeart/2008/layout/VerticalCurvedList"/>
    <dgm:cxn modelId="{64196D1F-A9CE-4ED6-B91C-7D06CB71520F}" type="presParOf" srcId="{6C932CBD-E282-4020-AAAA-DFA9231176D3}" destId="{AAC83D0D-6434-4D0C-9967-638720C8EBE0}" srcOrd="0" destOrd="0" presId="urn:microsoft.com/office/officeart/2008/layout/VerticalCurvedList"/>
  </dgm:cxnLst>
  <dgm:bg>
    <a:solidFill>
      <a:schemeClr val="bg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5EFB6C-923E-494A-B8D4-449B21422BA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DAAD3C0-C143-4113-96F7-851DF91A2C58}">
      <dgm:prSet phldrT="[Текст]"/>
      <dgm:spPr>
        <a:solidFill>
          <a:srgbClr val="FF0000"/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dirty="0" smtClean="0"/>
            <a:t>1.</a:t>
          </a:r>
          <a:endParaRPr lang="ru-RU" dirty="0"/>
        </a:p>
      </dgm:t>
    </dgm:pt>
    <dgm:pt modelId="{5C27526C-BEDB-4C63-9862-1358984F34B5}" type="parTrans" cxnId="{3FE87B09-9619-4080-8AFB-D91822D708A1}">
      <dgm:prSet/>
      <dgm:spPr/>
      <dgm:t>
        <a:bodyPr/>
        <a:lstStyle/>
        <a:p>
          <a:endParaRPr lang="ru-RU"/>
        </a:p>
      </dgm:t>
    </dgm:pt>
    <dgm:pt modelId="{B88D34EA-39B8-40B1-B67F-C9BF0569D901}" type="sibTrans" cxnId="{3FE87B09-9619-4080-8AFB-D91822D708A1}">
      <dgm:prSet/>
      <dgm:spPr/>
      <dgm:t>
        <a:bodyPr/>
        <a:lstStyle/>
        <a:p>
          <a:endParaRPr lang="ru-RU"/>
        </a:p>
      </dgm:t>
    </dgm:pt>
    <dgm:pt modelId="{8DBCA892-7D02-4A56-94AC-F8208E9C1B32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b="1" i="1" dirty="0" smtClean="0"/>
            <a:t>Создает проблемную ситуацию</a:t>
          </a:r>
          <a:endParaRPr lang="ru-RU" sz="2000" b="1" i="1" dirty="0"/>
        </a:p>
      </dgm:t>
    </dgm:pt>
    <dgm:pt modelId="{0D52913E-B1B3-4F1B-9C73-BAF88ED89C43}" type="parTrans" cxnId="{580F8194-6167-4A12-8509-2A9F0902D347}">
      <dgm:prSet/>
      <dgm:spPr/>
      <dgm:t>
        <a:bodyPr/>
        <a:lstStyle/>
        <a:p>
          <a:endParaRPr lang="ru-RU"/>
        </a:p>
      </dgm:t>
    </dgm:pt>
    <dgm:pt modelId="{B400B40E-BBC9-451C-9BA2-7D2621F9A08C}" type="sibTrans" cxnId="{580F8194-6167-4A12-8509-2A9F0902D347}">
      <dgm:prSet/>
      <dgm:spPr/>
      <dgm:t>
        <a:bodyPr/>
        <a:lstStyle/>
        <a:p>
          <a:endParaRPr lang="ru-RU"/>
        </a:p>
      </dgm:t>
    </dgm:pt>
    <dgm:pt modelId="{1689FB8F-06F7-416E-93A8-295DAF535B2E}">
      <dgm:prSet phldrT="[Текст]"/>
      <dgm:spPr>
        <a:solidFill>
          <a:srgbClr val="FFC000"/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dirty="0" smtClean="0"/>
            <a:t>2.</a:t>
          </a:r>
          <a:endParaRPr lang="ru-RU" dirty="0"/>
        </a:p>
      </dgm:t>
    </dgm:pt>
    <dgm:pt modelId="{5F64D56F-34B6-4121-850D-47FF6D1A3F3E}" type="parTrans" cxnId="{6B403C14-6ACF-4A63-8D15-7594B90760E6}">
      <dgm:prSet/>
      <dgm:spPr/>
      <dgm:t>
        <a:bodyPr/>
        <a:lstStyle/>
        <a:p>
          <a:endParaRPr lang="ru-RU"/>
        </a:p>
      </dgm:t>
    </dgm:pt>
    <dgm:pt modelId="{970DDE03-1C60-40F7-9954-42450AD0146E}" type="sibTrans" cxnId="{6B403C14-6ACF-4A63-8D15-7594B90760E6}">
      <dgm:prSet/>
      <dgm:spPr/>
      <dgm:t>
        <a:bodyPr/>
        <a:lstStyle/>
        <a:p>
          <a:endParaRPr lang="ru-RU"/>
        </a:p>
      </dgm:t>
    </dgm:pt>
    <dgm:pt modelId="{9A79F77F-CF18-43F1-94F7-89BC47598A19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i="1" dirty="0" smtClean="0"/>
            <a:t>С помощью  проблемных вопросов включает детей в диалог</a:t>
          </a:r>
          <a:endParaRPr lang="ru-RU" sz="1800" b="1" i="1" dirty="0"/>
        </a:p>
      </dgm:t>
    </dgm:pt>
    <dgm:pt modelId="{381169A9-87D6-42E0-A41F-5DB23D96DAB7}" type="parTrans" cxnId="{3E2037E4-310F-4C5C-B405-B7D2FFDB4E3E}">
      <dgm:prSet/>
      <dgm:spPr/>
      <dgm:t>
        <a:bodyPr/>
        <a:lstStyle/>
        <a:p>
          <a:endParaRPr lang="ru-RU"/>
        </a:p>
      </dgm:t>
    </dgm:pt>
    <dgm:pt modelId="{D198EA81-B290-4FC6-B2C5-763A1DA7CAF9}" type="sibTrans" cxnId="{3E2037E4-310F-4C5C-B405-B7D2FFDB4E3E}">
      <dgm:prSet/>
      <dgm:spPr/>
      <dgm:t>
        <a:bodyPr/>
        <a:lstStyle/>
        <a:p>
          <a:endParaRPr lang="ru-RU"/>
        </a:p>
      </dgm:t>
    </dgm:pt>
    <dgm:pt modelId="{177BBE50-0DB3-4F1D-B604-2D599D39C051}">
      <dgm:prSet phldrT="[Текст]"/>
      <dgm:spPr>
        <a:solidFill>
          <a:srgbClr val="0000FF"/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dirty="0" smtClean="0"/>
            <a:t>3.</a:t>
          </a:r>
          <a:endParaRPr lang="ru-RU" dirty="0"/>
        </a:p>
      </dgm:t>
    </dgm:pt>
    <dgm:pt modelId="{4A6ABD74-7007-4B11-91D3-63FFDA8D894A}" type="parTrans" cxnId="{0F466502-1DD2-40CB-AF9E-AFF126AB3DE3}">
      <dgm:prSet/>
      <dgm:spPr/>
      <dgm:t>
        <a:bodyPr/>
        <a:lstStyle/>
        <a:p>
          <a:endParaRPr lang="ru-RU"/>
        </a:p>
      </dgm:t>
    </dgm:pt>
    <dgm:pt modelId="{16D97109-C7EE-453E-875B-767F7743EE61}" type="sibTrans" cxnId="{0F466502-1DD2-40CB-AF9E-AFF126AB3DE3}">
      <dgm:prSet/>
      <dgm:spPr/>
      <dgm:t>
        <a:bodyPr/>
        <a:lstStyle/>
        <a:p>
          <a:endParaRPr lang="ru-RU"/>
        </a:p>
      </dgm:t>
    </dgm:pt>
    <dgm:pt modelId="{C74CA55F-2804-421F-B87F-3524017A0CB7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ru-RU" b="1" i="1" dirty="0" smtClean="0"/>
            <a:t>-</a:t>
          </a:r>
          <a:r>
            <a:rPr lang="ru-RU" b="1" i="1" dirty="0" smtClean="0">
              <a:solidFill>
                <a:srgbClr val="FF0000"/>
              </a:solidFill>
            </a:rPr>
            <a:t>Не</a:t>
          </a:r>
          <a:r>
            <a:rPr lang="ru-RU" b="1" i="1" dirty="0" smtClean="0"/>
            <a:t> прерывает  и не торопит  детей; </a:t>
          </a:r>
        </a:p>
        <a:p>
          <a:pPr>
            <a:lnSpc>
              <a:spcPts val="2160"/>
            </a:lnSpc>
            <a:spcAft>
              <a:spcPts val="0"/>
            </a:spcAft>
          </a:pPr>
          <a:r>
            <a:rPr lang="ru-RU" b="1" i="1" dirty="0" smtClean="0"/>
            <a:t>-</a:t>
          </a:r>
          <a:r>
            <a:rPr lang="ru-RU" b="1" i="1" dirty="0" smtClean="0">
              <a:solidFill>
                <a:srgbClr val="FF0000"/>
              </a:solidFill>
            </a:rPr>
            <a:t>Не</a:t>
          </a:r>
          <a:r>
            <a:rPr lang="ru-RU" b="1" i="1" dirty="0" smtClean="0"/>
            <a:t> даёт  готовых  ответов, и</a:t>
          </a:r>
          <a:r>
            <a:rPr lang="ru-RU" sz="1800" b="1" i="1" dirty="0" smtClean="0"/>
            <a:t>спользует  противоречия;</a:t>
          </a:r>
        </a:p>
        <a:p>
          <a:pPr>
            <a:lnSpc>
              <a:spcPts val="2160"/>
            </a:lnSpc>
            <a:spcAft>
              <a:spcPts val="0"/>
            </a:spcAft>
          </a:pPr>
          <a:r>
            <a:rPr lang="ru-RU" sz="1800" b="1" i="1" dirty="0" smtClean="0"/>
            <a:t>-Аргументирует  свой ответ;</a:t>
          </a:r>
          <a:endParaRPr lang="ru-RU" sz="1800" dirty="0" smtClean="0"/>
        </a:p>
        <a:p>
          <a:pPr>
            <a:lnSpc>
              <a:spcPts val="2160"/>
            </a:lnSpc>
            <a:spcAft>
              <a:spcPts val="0"/>
            </a:spcAft>
          </a:pPr>
          <a:r>
            <a:rPr lang="ru-RU" sz="1800" b="1" i="1" dirty="0" smtClean="0"/>
            <a:t>-Старается не упустить ни одного ребёнка;</a:t>
          </a:r>
          <a:r>
            <a:rPr lang="ru-RU" sz="3600" b="1" i="1" dirty="0" smtClean="0"/>
            <a:t> </a:t>
          </a:r>
        </a:p>
        <a:p>
          <a:pPr>
            <a:lnSpc>
              <a:spcPts val="2160"/>
            </a:lnSpc>
            <a:spcAft>
              <a:spcPts val="0"/>
            </a:spcAft>
          </a:pPr>
          <a:r>
            <a:rPr lang="ru-RU" sz="1800" b="1" i="1" dirty="0" smtClean="0"/>
            <a:t>-Отвечает  на вопросы  детей. </a:t>
          </a:r>
          <a:r>
            <a:rPr lang="ru-RU" sz="1800" b="1" i="1" dirty="0" smtClean="0">
              <a:solidFill>
                <a:srgbClr val="FF0000"/>
              </a:solidFill>
            </a:rPr>
            <a:t>Должен ответить так, чтобы его ответ помог ребёнку развиваться (мыслить, рассуждать самостоятельно);</a:t>
          </a:r>
        </a:p>
        <a:p>
          <a:pPr>
            <a:lnSpc>
              <a:spcPts val="2160"/>
            </a:lnSpc>
            <a:spcAft>
              <a:spcPts val="0"/>
            </a:spcAft>
          </a:pPr>
          <a:r>
            <a:rPr lang="ru-RU" sz="1800" b="1" i="1" dirty="0" smtClean="0"/>
            <a:t>-Должен  помочь  ребёнку  сформулировать мысль  и высказать  её, чтобы группа детей её поняла </a:t>
          </a:r>
          <a:endParaRPr lang="ru-RU" sz="1800" b="1" i="1" dirty="0"/>
        </a:p>
      </dgm:t>
    </dgm:pt>
    <dgm:pt modelId="{E82D4CBC-E492-431C-BF5F-8B1BB7A8B1E9}" type="parTrans" cxnId="{2E4F88B1-2E6A-48A3-8303-8690414326E7}">
      <dgm:prSet/>
      <dgm:spPr/>
      <dgm:t>
        <a:bodyPr/>
        <a:lstStyle/>
        <a:p>
          <a:endParaRPr lang="ru-RU"/>
        </a:p>
      </dgm:t>
    </dgm:pt>
    <dgm:pt modelId="{6D5C2B4F-6B06-494B-89DA-663655394784}" type="sibTrans" cxnId="{2E4F88B1-2E6A-48A3-8303-8690414326E7}">
      <dgm:prSet/>
      <dgm:spPr/>
      <dgm:t>
        <a:bodyPr/>
        <a:lstStyle/>
        <a:p>
          <a:endParaRPr lang="ru-RU"/>
        </a:p>
      </dgm:t>
    </dgm:pt>
    <dgm:pt modelId="{3A1C6B33-9CEC-4722-8314-2F02FAE17347}" type="pres">
      <dgm:prSet presAssocID="{6D5EFB6C-923E-494A-B8D4-449B21422BA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E93B91B-B5BB-4DC0-B324-D257F011B8ED}" type="pres">
      <dgm:prSet presAssocID="{9DAAD3C0-C143-4113-96F7-851DF91A2C58}" presName="parentText1" presStyleLbl="node1" presStyleIdx="0" presStyleCnt="3" custScaleX="98580" custLinFactNeighborX="586" custLinFactNeighborY="-3755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34619-91C3-468A-B888-0AD27F2DF0C4}" type="pres">
      <dgm:prSet presAssocID="{9DAAD3C0-C143-4113-96F7-851DF91A2C58}" presName="childText1" presStyleLbl="solidAlignAcc1" presStyleIdx="0" presStyleCnt="3" custScaleX="112641" custScaleY="39988" custLinFactNeighborX="10530" custLinFactNeighborY="-540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4634D-6815-47C7-B2F5-2038C85C3380}" type="pres">
      <dgm:prSet presAssocID="{1689FB8F-06F7-416E-93A8-295DAF535B2E}" presName="parentText2" presStyleLbl="node1" presStyleIdx="1" presStyleCnt="3" custScaleX="87449" custLinFactNeighborX="513" custLinFactNeighborY="-2551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FE5AD2-13BD-4F71-827E-E3E2F59D7B38}" type="pres">
      <dgm:prSet presAssocID="{1689FB8F-06F7-416E-93A8-295DAF535B2E}" presName="childText2" presStyleLbl="solidAlignAcc1" presStyleIdx="1" presStyleCnt="3" custScaleX="130787" custScaleY="46985" custLinFactNeighborX="-6921" custLinFactNeighborY="-451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83677D-1D29-448B-8B83-A57A97D64E3B}" type="pres">
      <dgm:prSet presAssocID="{177BBE50-0DB3-4F1D-B604-2D599D39C051}" presName="parentText3" presStyleLbl="node1" presStyleIdx="2" presStyleCnt="3" custScaleX="67101" custScaleY="74971" custLinFactNeighborX="-7236" custLinFactNeighborY="-1441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ADE4D-136E-4365-AE56-526636524505}" type="pres">
      <dgm:prSet presAssocID="{177BBE50-0DB3-4F1D-B604-2D599D39C051}" presName="childText3" presStyleLbl="solidAlignAcc1" presStyleIdx="2" presStyleCnt="3" custScaleX="222920" custScaleY="155434" custLinFactNeighborX="-25404" custLinFactNeighborY="341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5C08CE-B270-4CD3-AF8D-8837C68ADCF0}" type="presOf" srcId="{9A79F77F-CF18-43F1-94F7-89BC47598A19}" destId="{39FE5AD2-13BD-4F71-827E-E3E2F59D7B38}" srcOrd="0" destOrd="0" presId="urn:microsoft.com/office/officeart/2009/3/layout/IncreasingArrowsProcess"/>
    <dgm:cxn modelId="{E4F89BAC-6B58-479D-A6CD-FF54A9FF9152}" type="presOf" srcId="{9DAAD3C0-C143-4113-96F7-851DF91A2C58}" destId="{4E93B91B-B5BB-4DC0-B324-D257F011B8ED}" srcOrd="0" destOrd="0" presId="urn:microsoft.com/office/officeart/2009/3/layout/IncreasingArrowsProcess"/>
    <dgm:cxn modelId="{1CC4B371-57DF-4C9C-A9EB-39B4174C26F6}" type="presOf" srcId="{8DBCA892-7D02-4A56-94AC-F8208E9C1B32}" destId="{01E34619-91C3-468A-B888-0AD27F2DF0C4}" srcOrd="0" destOrd="0" presId="urn:microsoft.com/office/officeart/2009/3/layout/IncreasingArrowsProcess"/>
    <dgm:cxn modelId="{6B403C14-6ACF-4A63-8D15-7594B90760E6}" srcId="{6D5EFB6C-923E-494A-B8D4-449B21422BA7}" destId="{1689FB8F-06F7-416E-93A8-295DAF535B2E}" srcOrd="1" destOrd="0" parTransId="{5F64D56F-34B6-4121-850D-47FF6D1A3F3E}" sibTransId="{970DDE03-1C60-40F7-9954-42450AD0146E}"/>
    <dgm:cxn modelId="{0F466502-1DD2-40CB-AF9E-AFF126AB3DE3}" srcId="{6D5EFB6C-923E-494A-B8D4-449B21422BA7}" destId="{177BBE50-0DB3-4F1D-B604-2D599D39C051}" srcOrd="2" destOrd="0" parTransId="{4A6ABD74-7007-4B11-91D3-63FFDA8D894A}" sibTransId="{16D97109-C7EE-453E-875B-767F7743EE61}"/>
    <dgm:cxn modelId="{A5AE66ED-145A-4AF7-9241-CD42EC14EEDC}" type="presOf" srcId="{1689FB8F-06F7-416E-93A8-295DAF535B2E}" destId="{1FC4634D-6815-47C7-B2F5-2038C85C3380}" srcOrd="0" destOrd="0" presId="urn:microsoft.com/office/officeart/2009/3/layout/IncreasingArrowsProcess"/>
    <dgm:cxn modelId="{2E4F88B1-2E6A-48A3-8303-8690414326E7}" srcId="{177BBE50-0DB3-4F1D-B604-2D599D39C051}" destId="{C74CA55F-2804-421F-B87F-3524017A0CB7}" srcOrd="0" destOrd="0" parTransId="{E82D4CBC-E492-431C-BF5F-8B1BB7A8B1E9}" sibTransId="{6D5C2B4F-6B06-494B-89DA-663655394784}"/>
    <dgm:cxn modelId="{1368F077-D053-4043-BE5E-ABEEC4394F4F}" type="presOf" srcId="{177BBE50-0DB3-4F1D-B604-2D599D39C051}" destId="{0D83677D-1D29-448B-8B83-A57A97D64E3B}" srcOrd="0" destOrd="0" presId="urn:microsoft.com/office/officeart/2009/3/layout/IncreasingArrowsProcess"/>
    <dgm:cxn modelId="{10CB2C1E-A608-458A-A85B-97571B80A7C0}" type="presOf" srcId="{6D5EFB6C-923E-494A-B8D4-449B21422BA7}" destId="{3A1C6B33-9CEC-4722-8314-2F02FAE17347}" srcOrd="0" destOrd="0" presId="urn:microsoft.com/office/officeart/2009/3/layout/IncreasingArrowsProcess"/>
    <dgm:cxn modelId="{580F8194-6167-4A12-8509-2A9F0902D347}" srcId="{9DAAD3C0-C143-4113-96F7-851DF91A2C58}" destId="{8DBCA892-7D02-4A56-94AC-F8208E9C1B32}" srcOrd="0" destOrd="0" parTransId="{0D52913E-B1B3-4F1B-9C73-BAF88ED89C43}" sibTransId="{B400B40E-BBC9-451C-9BA2-7D2621F9A08C}"/>
    <dgm:cxn modelId="{3FE87B09-9619-4080-8AFB-D91822D708A1}" srcId="{6D5EFB6C-923E-494A-B8D4-449B21422BA7}" destId="{9DAAD3C0-C143-4113-96F7-851DF91A2C58}" srcOrd="0" destOrd="0" parTransId="{5C27526C-BEDB-4C63-9862-1358984F34B5}" sibTransId="{B88D34EA-39B8-40B1-B67F-C9BF0569D901}"/>
    <dgm:cxn modelId="{3E2037E4-310F-4C5C-B405-B7D2FFDB4E3E}" srcId="{1689FB8F-06F7-416E-93A8-295DAF535B2E}" destId="{9A79F77F-CF18-43F1-94F7-89BC47598A19}" srcOrd="0" destOrd="0" parTransId="{381169A9-87D6-42E0-A41F-5DB23D96DAB7}" sibTransId="{D198EA81-B290-4FC6-B2C5-763A1DA7CAF9}"/>
    <dgm:cxn modelId="{3BBF1C26-F433-4CDE-81E0-46E77419D9DA}" type="presOf" srcId="{C74CA55F-2804-421F-B87F-3524017A0CB7}" destId="{810ADE4D-136E-4365-AE56-526636524505}" srcOrd="0" destOrd="0" presId="urn:microsoft.com/office/officeart/2009/3/layout/IncreasingArrowsProcess"/>
    <dgm:cxn modelId="{3A632AF2-18E9-4FFF-90A6-06D4C31EC6B6}" type="presParOf" srcId="{3A1C6B33-9CEC-4722-8314-2F02FAE17347}" destId="{4E93B91B-B5BB-4DC0-B324-D257F011B8ED}" srcOrd="0" destOrd="0" presId="urn:microsoft.com/office/officeart/2009/3/layout/IncreasingArrowsProcess"/>
    <dgm:cxn modelId="{1472B80B-404D-4032-87EF-8015E7C2E12B}" type="presParOf" srcId="{3A1C6B33-9CEC-4722-8314-2F02FAE17347}" destId="{01E34619-91C3-468A-B888-0AD27F2DF0C4}" srcOrd="1" destOrd="0" presId="urn:microsoft.com/office/officeart/2009/3/layout/IncreasingArrowsProcess"/>
    <dgm:cxn modelId="{2574B6F7-9A80-442E-BEA7-19C81BBC814B}" type="presParOf" srcId="{3A1C6B33-9CEC-4722-8314-2F02FAE17347}" destId="{1FC4634D-6815-47C7-B2F5-2038C85C3380}" srcOrd="2" destOrd="0" presId="urn:microsoft.com/office/officeart/2009/3/layout/IncreasingArrowsProcess"/>
    <dgm:cxn modelId="{28443842-B0BD-4168-96BF-E5230D2FD2E5}" type="presParOf" srcId="{3A1C6B33-9CEC-4722-8314-2F02FAE17347}" destId="{39FE5AD2-13BD-4F71-827E-E3E2F59D7B38}" srcOrd="3" destOrd="0" presId="urn:microsoft.com/office/officeart/2009/3/layout/IncreasingArrowsProcess"/>
    <dgm:cxn modelId="{50DE8EA9-85D8-48CF-8733-DF0898504828}" type="presParOf" srcId="{3A1C6B33-9CEC-4722-8314-2F02FAE17347}" destId="{0D83677D-1D29-448B-8B83-A57A97D64E3B}" srcOrd="4" destOrd="0" presId="urn:microsoft.com/office/officeart/2009/3/layout/IncreasingArrowsProcess"/>
    <dgm:cxn modelId="{30ED8DC3-F5A1-485A-941F-986E95488E4A}" type="presParOf" srcId="{3A1C6B33-9CEC-4722-8314-2F02FAE17347}" destId="{810ADE4D-136E-4365-AE56-526636524505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98C3A-E2EB-433A-99BC-F817736FCE9A}">
      <dsp:nvSpPr>
        <dsp:cNvPr id="0" name=""/>
        <dsp:cNvSpPr/>
      </dsp:nvSpPr>
      <dsp:spPr>
        <a:xfrm>
          <a:off x="-5149192" y="-744431"/>
          <a:ext cx="6016383" cy="6016383"/>
        </a:xfrm>
        <a:prstGeom prst="blockArc">
          <a:avLst>
            <a:gd name="adj1" fmla="val 18900000"/>
            <a:gd name="adj2" fmla="val 2700000"/>
            <a:gd name="adj3" fmla="val 359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849CE3-561A-4EEA-8935-4235249E98C7}">
      <dsp:nvSpPr>
        <dsp:cNvPr id="0" name=""/>
        <dsp:cNvSpPr/>
      </dsp:nvSpPr>
      <dsp:spPr>
        <a:xfrm>
          <a:off x="469311" y="239031"/>
          <a:ext cx="8133263" cy="687424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64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</a:rPr>
            <a:t>Вводить новые темы с опорой на интерес ребенка</a:t>
          </a:r>
          <a:endParaRPr lang="ru-RU" sz="2000" b="1" i="1" kern="1200" dirty="0">
            <a:solidFill>
              <a:schemeClr val="tx1"/>
            </a:solidFill>
          </a:endParaRPr>
        </a:p>
      </dsp:txBody>
      <dsp:txXfrm>
        <a:off x="469311" y="239031"/>
        <a:ext cx="8133263" cy="687424"/>
      </dsp:txXfrm>
    </dsp:sp>
    <dsp:sp modelId="{1AAD4ECA-8717-4C8F-BB92-1A4099AC0C05}">
      <dsp:nvSpPr>
        <dsp:cNvPr id="0" name=""/>
        <dsp:cNvSpPr/>
      </dsp:nvSpPr>
      <dsp:spPr>
        <a:xfrm>
          <a:off x="-21897" y="257605"/>
          <a:ext cx="859281" cy="859281"/>
        </a:xfrm>
        <a:prstGeom prst="ellipse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37000">
              <a:schemeClr val="accent1">
                <a:shade val="67500"/>
                <a:satMod val="115000"/>
              </a:schemeClr>
            </a:gs>
            <a:gs pos="71000">
              <a:schemeClr val="bg1"/>
            </a:gs>
          </a:gsLst>
          <a:lin ang="2700000" scaled="1"/>
          <a:tileRect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BBC795-D82C-421E-B7C2-917834364C4C}">
      <dsp:nvSpPr>
        <dsp:cNvPr id="0" name=""/>
        <dsp:cNvSpPr/>
      </dsp:nvSpPr>
      <dsp:spPr>
        <a:xfrm>
          <a:off x="611863" y="1059923"/>
          <a:ext cx="8119139" cy="1108273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64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</a:rPr>
            <a:t>Предлагать культурные знаковые средства (планы, чертежи, схемы, сенсорные и эстетические эталоны) как средство для решения проблемных ситуаций</a:t>
          </a:r>
          <a:endParaRPr lang="ru-RU" sz="2000" b="1" i="1" kern="1200" dirty="0">
            <a:solidFill>
              <a:schemeClr val="tx1"/>
            </a:solidFill>
          </a:endParaRPr>
        </a:p>
      </dsp:txBody>
      <dsp:txXfrm>
        <a:off x="611863" y="1059923"/>
        <a:ext cx="8119139" cy="1108273"/>
      </dsp:txXfrm>
    </dsp:sp>
    <dsp:sp modelId="{D6024654-C8CE-4E43-96A6-CFBE760CE5BB}">
      <dsp:nvSpPr>
        <dsp:cNvPr id="0" name=""/>
        <dsp:cNvSpPr/>
      </dsp:nvSpPr>
      <dsp:spPr>
        <a:xfrm>
          <a:off x="124024" y="1275860"/>
          <a:ext cx="859281" cy="859281"/>
        </a:xfrm>
        <a:prstGeom prst="ellipse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37000">
              <a:schemeClr val="accent1">
                <a:shade val="67500"/>
                <a:satMod val="115000"/>
              </a:schemeClr>
            </a:gs>
            <a:gs pos="71000">
              <a:schemeClr val="bg1"/>
            </a:gs>
          </a:gsLst>
          <a:lin ang="2700000" scaled="1"/>
          <a:tileRect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9D0ACE-EC4A-4A44-8112-940D238E77B7}">
      <dsp:nvSpPr>
        <dsp:cNvPr id="0" name=""/>
        <dsp:cNvSpPr/>
      </dsp:nvSpPr>
      <dsp:spPr>
        <a:xfrm>
          <a:off x="569297" y="2353130"/>
          <a:ext cx="8128271" cy="105721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64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</a:rPr>
            <a:t>В предметно-пространственной среде использовать знаки и символы, имеющие смысл для ребенка (плакаты, календари и т.п.)</a:t>
          </a:r>
          <a:endParaRPr lang="ru-RU" sz="2000" b="1" i="1" kern="1200" dirty="0">
            <a:solidFill>
              <a:schemeClr val="tx1"/>
            </a:solidFill>
          </a:endParaRPr>
        </a:p>
      </dsp:txBody>
      <dsp:txXfrm>
        <a:off x="569297" y="2353130"/>
        <a:ext cx="8128271" cy="1057218"/>
      </dsp:txXfrm>
    </dsp:sp>
    <dsp:sp modelId="{40228BF2-646F-4684-B7F4-D1DCF99BEA57}">
      <dsp:nvSpPr>
        <dsp:cNvPr id="0" name=""/>
        <dsp:cNvSpPr/>
      </dsp:nvSpPr>
      <dsp:spPr>
        <a:xfrm>
          <a:off x="45648" y="2359429"/>
          <a:ext cx="859281" cy="859281"/>
        </a:xfrm>
        <a:prstGeom prst="ellipse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37000">
              <a:schemeClr val="accent1">
                <a:shade val="67500"/>
                <a:satMod val="115000"/>
              </a:schemeClr>
            </a:gs>
            <a:gs pos="71000">
              <a:schemeClr val="bg1"/>
            </a:gs>
          </a:gsLst>
          <a:lin ang="2700000" scaled="1"/>
          <a:tileRect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0A30E0-C389-42C0-B6FA-33B1E1599FE8}">
      <dsp:nvSpPr>
        <dsp:cNvPr id="0" name=""/>
        <dsp:cNvSpPr/>
      </dsp:nvSpPr>
      <dsp:spPr>
        <a:xfrm>
          <a:off x="566598" y="3497019"/>
          <a:ext cx="8133263" cy="687424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64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>
              <a:solidFill>
                <a:schemeClr val="tx1"/>
              </a:solidFill>
            </a:rPr>
            <a:t>Помогать видеть новые возможности в знакомой ситуации</a:t>
          </a:r>
          <a:endParaRPr lang="ru-RU" sz="2100" b="1" i="1" kern="1200" dirty="0">
            <a:solidFill>
              <a:schemeClr val="tx1"/>
            </a:solidFill>
          </a:endParaRPr>
        </a:p>
      </dsp:txBody>
      <dsp:txXfrm>
        <a:off x="566598" y="3497019"/>
        <a:ext cx="8133263" cy="687424"/>
      </dsp:txXfrm>
    </dsp:sp>
    <dsp:sp modelId="{4C987C58-3451-4A5D-B79F-FA479204C8D3}">
      <dsp:nvSpPr>
        <dsp:cNvPr id="0" name=""/>
        <dsp:cNvSpPr/>
      </dsp:nvSpPr>
      <dsp:spPr>
        <a:xfrm>
          <a:off x="-21897" y="3351553"/>
          <a:ext cx="859281" cy="859281"/>
        </a:xfrm>
        <a:prstGeom prst="ellipse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37000">
              <a:schemeClr val="accent1">
                <a:shade val="67500"/>
                <a:satMod val="115000"/>
              </a:schemeClr>
            </a:gs>
            <a:gs pos="71000">
              <a:schemeClr val="bg1"/>
            </a:gs>
          </a:gsLst>
          <a:lin ang="2700000" scaled="1"/>
          <a:tileRect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98C3A-E2EB-433A-99BC-F817736FCE9A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849CE3-561A-4EEA-8935-4235249E98C7}">
      <dsp:nvSpPr>
        <dsp:cNvPr id="0" name=""/>
        <dsp:cNvSpPr/>
      </dsp:nvSpPr>
      <dsp:spPr>
        <a:xfrm>
          <a:off x="460128" y="142718"/>
          <a:ext cx="8132295" cy="96464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</a:rPr>
            <a:t>Создать доступную и насыщенную предметно-пространственную среду для реализации собственных замыслов детей</a:t>
          </a:r>
          <a:endParaRPr lang="ru-RU" sz="2000" b="1" i="1" kern="1200" dirty="0">
            <a:solidFill>
              <a:schemeClr val="tx1"/>
            </a:solidFill>
          </a:endParaRPr>
        </a:p>
      </dsp:txBody>
      <dsp:txXfrm>
        <a:off x="460128" y="142718"/>
        <a:ext cx="8132295" cy="964648"/>
      </dsp:txXfrm>
    </dsp:sp>
    <dsp:sp modelId="{1AAD4ECA-8717-4C8F-BB92-1A4099AC0C05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gradFill rotWithShape="0">
          <a:gsLst>
            <a:gs pos="0">
              <a:srgbClr val="00B050"/>
            </a:gs>
            <a:gs pos="43000">
              <a:srgbClr val="00B050"/>
            </a:gs>
            <a:gs pos="71000">
              <a:schemeClr val="bg1"/>
            </a:gs>
          </a:gsLst>
          <a:lin ang="2700000" scaled="1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BBC795-D82C-421E-B7C2-917834364C4C}">
      <dsp:nvSpPr>
        <dsp:cNvPr id="0" name=""/>
        <dsp:cNvSpPr/>
      </dsp:nvSpPr>
      <dsp:spPr>
        <a:xfrm>
          <a:off x="818573" y="1174799"/>
          <a:ext cx="7773851" cy="77643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</a:rPr>
            <a:t>Выделить значительное время для свободной игры детей</a:t>
          </a:r>
          <a:endParaRPr lang="ru-RU" sz="2000" b="1" i="1" kern="1200" dirty="0">
            <a:solidFill>
              <a:schemeClr val="tx1"/>
            </a:solidFill>
          </a:endParaRPr>
        </a:p>
      </dsp:txBody>
      <dsp:txXfrm>
        <a:off x="818573" y="1174799"/>
        <a:ext cx="7773851" cy="776430"/>
      </dsp:txXfrm>
    </dsp:sp>
    <dsp:sp modelId="{D6024654-C8CE-4E43-96A6-CFBE760CE5BB}">
      <dsp:nvSpPr>
        <dsp:cNvPr id="0" name=""/>
        <dsp:cNvSpPr/>
      </dsp:nvSpPr>
      <dsp:spPr>
        <a:xfrm>
          <a:off x="224682" y="1172260"/>
          <a:ext cx="781507" cy="781507"/>
        </a:xfrm>
        <a:prstGeom prst="ellipse">
          <a:avLst/>
        </a:prstGeom>
        <a:gradFill rotWithShape="0">
          <a:gsLst>
            <a:gs pos="0">
              <a:srgbClr val="00B050"/>
            </a:gs>
            <a:gs pos="43000">
              <a:srgbClr val="00B050"/>
            </a:gs>
            <a:gs pos="71000">
              <a:schemeClr val="bg1"/>
            </a:gs>
          </a:gsLst>
          <a:lin ang="2700000" scaled="1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9D0ACE-EC4A-4A44-8112-940D238E77B7}">
      <dsp:nvSpPr>
        <dsp:cNvPr id="0" name=""/>
        <dsp:cNvSpPr/>
      </dsp:nvSpPr>
      <dsp:spPr>
        <a:xfrm>
          <a:off x="818573" y="2108909"/>
          <a:ext cx="7773851" cy="78415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</a:rPr>
            <a:t>Реализация проектов на темы,  предложенных детьми </a:t>
          </a:r>
          <a:endParaRPr lang="ru-RU" sz="2000" b="1" i="1" kern="1200" dirty="0">
            <a:solidFill>
              <a:schemeClr val="tx1"/>
            </a:solidFill>
          </a:endParaRPr>
        </a:p>
      </dsp:txBody>
      <dsp:txXfrm>
        <a:off x="818573" y="2108909"/>
        <a:ext cx="7773851" cy="784151"/>
      </dsp:txXfrm>
    </dsp:sp>
    <dsp:sp modelId="{40228BF2-646F-4684-B7F4-D1DCF99BEA57}">
      <dsp:nvSpPr>
        <dsp:cNvPr id="0" name=""/>
        <dsp:cNvSpPr/>
      </dsp:nvSpPr>
      <dsp:spPr>
        <a:xfrm>
          <a:off x="224682" y="2110232"/>
          <a:ext cx="781507" cy="781507"/>
        </a:xfrm>
        <a:prstGeom prst="ellipse">
          <a:avLst/>
        </a:prstGeom>
        <a:gradFill rotWithShape="0">
          <a:gsLst>
            <a:gs pos="0">
              <a:srgbClr val="00B050"/>
            </a:gs>
            <a:gs pos="43000">
              <a:srgbClr val="00B050"/>
            </a:gs>
            <a:gs pos="71000">
              <a:schemeClr val="bg1"/>
            </a:gs>
          </a:gsLst>
          <a:lin ang="2700000" scaled="1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0A30E0-C389-42C0-B6FA-33B1E1599FE8}">
      <dsp:nvSpPr>
        <dsp:cNvPr id="0" name=""/>
        <dsp:cNvSpPr/>
      </dsp:nvSpPr>
      <dsp:spPr>
        <a:xfrm>
          <a:off x="460128" y="3126353"/>
          <a:ext cx="8132295" cy="625205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</a:rPr>
            <a:t>Совместные обсуждения и введение правил  </a:t>
          </a:r>
          <a:endParaRPr lang="ru-RU" sz="2000" b="1" i="1" kern="1200" dirty="0">
            <a:solidFill>
              <a:schemeClr val="tx1"/>
            </a:solidFill>
          </a:endParaRPr>
        </a:p>
      </dsp:txBody>
      <dsp:txXfrm>
        <a:off x="460128" y="3126353"/>
        <a:ext cx="8132295" cy="625205"/>
      </dsp:txXfrm>
    </dsp:sp>
    <dsp:sp modelId="{4C987C58-3451-4A5D-B79F-FA479204C8D3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gradFill rotWithShape="0">
          <a:gsLst>
            <a:gs pos="0">
              <a:srgbClr val="00B050"/>
            </a:gs>
            <a:gs pos="43000">
              <a:srgbClr val="00B050"/>
            </a:gs>
            <a:gs pos="71000">
              <a:schemeClr val="bg1"/>
            </a:gs>
          </a:gsLst>
          <a:lin ang="2700000" scaled="1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45D746-66FA-4DEF-86D8-AD9AF4589D99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ED7733-59B3-43C8-A942-D303B976EB70}">
      <dsp:nvSpPr>
        <dsp:cNvPr id="0" name=""/>
        <dsp:cNvSpPr/>
      </dsp:nvSpPr>
      <dsp:spPr>
        <a:xfrm>
          <a:off x="564979" y="406400"/>
          <a:ext cx="6624928" cy="8128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4516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</a:rPr>
            <a:t>Совместное строительство, творчество и игры</a:t>
          </a:r>
          <a:endParaRPr lang="ru-RU" sz="2000" b="1" i="1" kern="1200" dirty="0">
            <a:solidFill>
              <a:schemeClr val="tx1"/>
            </a:solidFill>
          </a:endParaRPr>
        </a:p>
      </dsp:txBody>
      <dsp:txXfrm>
        <a:off x="564979" y="406400"/>
        <a:ext cx="6624928" cy="812800"/>
      </dsp:txXfrm>
    </dsp:sp>
    <dsp:sp modelId="{E03D0CCB-9E29-4235-9660-7BED259C1C61}">
      <dsp:nvSpPr>
        <dsp:cNvPr id="0" name=""/>
        <dsp:cNvSpPr/>
      </dsp:nvSpPr>
      <dsp:spPr>
        <a:xfrm>
          <a:off x="169837" y="424012"/>
          <a:ext cx="790285" cy="777575"/>
        </a:xfrm>
        <a:prstGeom prst="ellipse">
          <a:avLst/>
        </a:prstGeom>
        <a:gradFill rotWithShape="0">
          <a:gsLst>
            <a:gs pos="0">
              <a:srgbClr val="FF0000"/>
            </a:gs>
            <a:gs pos="34000">
              <a:srgbClr val="FF0000"/>
            </a:gs>
            <a:gs pos="64000">
              <a:schemeClr val="bg1"/>
            </a:gs>
          </a:gsLst>
          <a:lin ang="27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259F0-BAF2-48B7-8C96-E4402C46E9E9}">
      <dsp:nvSpPr>
        <dsp:cNvPr id="0" name=""/>
        <dsp:cNvSpPr/>
      </dsp:nvSpPr>
      <dsp:spPr>
        <a:xfrm>
          <a:off x="860432" y="1625599"/>
          <a:ext cx="6329475" cy="812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</a:rPr>
            <a:t>Групповой сбор для развития традиций общения</a:t>
          </a:r>
          <a:endParaRPr lang="ru-RU" sz="2000" b="1" i="1" kern="1200" dirty="0">
            <a:solidFill>
              <a:schemeClr val="tx1"/>
            </a:solidFill>
          </a:endParaRPr>
        </a:p>
      </dsp:txBody>
      <dsp:txXfrm>
        <a:off x="860432" y="1625599"/>
        <a:ext cx="6329475" cy="812800"/>
      </dsp:txXfrm>
    </dsp:sp>
    <dsp:sp modelId="{08493CEC-E035-484F-8568-38D169042C2C}">
      <dsp:nvSpPr>
        <dsp:cNvPr id="0" name=""/>
        <dsp:cNvSpPr/>
      </dsp:nvSpPr>
      <dsp:spPr>
        <a:xfrm>
          <a:off x="486422" y="1627972"/>
          <a:ext cx="748019" cy="808055"/>
        </a:xfrm>
        <a:prstGeom prst="ellipse">
          <a:avLst/>
        </a:prstGeom>
        <a:gradFill rotWithShape="0">
          <a:gsLst>
            <a:gs pos="0">
              <a:srgbClr val="FF0000"/>
            </a:gs>
            <a:gs pos="34000">
              <a:srgbClr val="FF0000"/>
            </a:gs>
            <a:gs pos="64000">
              <a:schemeClr val="bg1"/>
            </a:gs>
          </a:gsLst>
          <a:lin ang="27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9E87BD-2338-4823-AD65-2E63BCAD46E9}">
      <dsp:nvSpPr>
        <dsp:cNvPr id="0" name=""/>
        <dsp:cNvSpPr/>
      </dsp:nvSpPr>
      <dsp:spPr>
        <a:xfrm>
          <a:off x="564979" y="2844800"/>
          <a:ext cx="6624928" cy="8128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4516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</a:rPr>
            <a:t>Поддерживать традиции и опыт обращения друг к другу</a:t>
          </a:r>
          <a:endParaRPr lang="ru-RU" sz="2000" b="1" i="1" kern="1200" dirty="0">
            <a:solidFill>
              <a:schemeClr val="tx1"/>
            </a:solidFill>
          </a:endParaRPr>
        </a:p>
      </dsp:txBody>
      <dsp:txXfrm>
        <a:off x="564979" y="2844800"/>
        <a:ext cx="6624928" cy="812800"/>
      </dsp:txXfrm>
    </dsp:sp>
    <dsp:sp modelId="{AAC83D0D-6434-4D0C-9967-638720C8EBE0}">
      <dsp:nvSpPr>
        <dsp:cNvPr id="0" name=""/>
        <dsp:cNvSpPr/>
      </dsp:nvSpPr>
      <dsp:spPr>
        <a:xfrm>
          <a:off x="197269" y="2850220"/>
          <a:ext cx="735421" cy="801959"/>
        </a:xfrm>
        <a:prstGeom prst="ellipse">
          <a:avLst/>
        </a:prstGeom>
        <a:gradFill rotWithShape="0">
          <a:gsLst>
            <a:gs pos="0">
              <a:srgbClr val="FF0000"/>
            </a:gs>
            <a:gs pos="34000">
              <a:srgbClr val="FF0000"/>
            </a:gs>
            <a:gs pos="64000">
              <a:schemeClr val="bg1"/>
            </a:gs>
          </a:gsLst>
          <a:lin ang="27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3B91B-B5BB-4DC0-B324-D257F011B8ED}">
      <dsp:nvSpPr>
        <dsp:cNvPr id="0" name=""/>
        <dsp:cNvSpPr/>
      </dsp:nvSpPr>
      <dsp:spPr>
        <a:xfrm>
          <a:off x="-266129" y="525243"/>
          <a:ext cx="8447977" cy="1248070"/>
        </a:xfrm>
        <a:prstGeom prst="rightArrow">
          <a:avLst>
            <a:gd name="adj1" fmla="val 50000"/>
            <a:gd name="adj2" fmla="val 50000"/>
          </a:avLst>
        </a:prstGeom>
        <a:solidFill>
          <a:srgbClr val="FF0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254000" bIns="198131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1.</a:t>
          </a:r>
          <a:endParaRPr lang="ru-RU" sz="1500" kern="1200" dirty="0"/>
        </a:p>
      </dsp:txBody>
      <dsp:txXfrm>
        <a:off x="-266129" y="837261"/>
        <a:ext cx="8135960" cy="624035"/>
      </dsp:txXfrm>
    </dsp:sp>
    <dsp:sp modelId="{01E34619-91C3-468A-B888-0AD27F2DF0C4}">
      <dsp:nvSpPr>
        <dsp:cNvPr id="0" name=""/>
        <dsp:cNvSpPr/>
      </dsp:nvSpPr>
      <dsp:spPr>
        <a:xfrm>
          <a:off x="-266084" y="1378128"/>
          <a:ext cx="2973111" cy="961408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Создает проблемную ситуацию</a:t>
          </a:r>
          <a:endParaRPr lang="ru-RU" sz="2000" b="1" i="1" kern="1200" dirty="0"/>
        </a:p>
      </dsp:txBody>
      <dsp:txXfrm>
        <a:off x="-266084" y="1378128"/>
        <a:ext cx="2973111" cy="961408"/>
      </dsp:txXfrm>
    </dsp:sp>
    <dsp:sp modelId="{1FC4634D-6815-47C7-B2F5-2038C85C3380}">
      <dsp:nvSpPr>
        <dsp:cNvPr id="0" name=""/>
        <dsp:cNvSpPr/>
      </dsp:nvSpPr>
      <dsp:spPr>
        <a:xfrm>
          <a:off x="2664837" y="1091472"/>
          <a:ext cx="5185908" cy="1248070"/>
        </a:xfrm>
        <a:prstGeom prst="rightArrow">
          <a:avLst>
            <a:gd name="adj1" fmla="val 50000"/>
            <a:gd name="adj2" fmla="val 50000"/>
          </a:avLst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254000" bIns="198131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2.</a:t>
          </a:r>
          <a:endParaRPr lang="ru-RU" sz="1500" kern="1200" dirty="0"/>
        </a:p>
      </dsp:txBody>
      <dsp:txXfrm>
        <a:off x="2664837" y="1403490"/>
        <a:ext cx="4873891" cy="624035"/>
      </dsp:txXfrm>
    </dsp:sp>
    <dsp:sp modelId="{39FE5AD2-13BD-4F71-827E-E3E2F59D7B38}">
      <dsp:nvSpPr>
        <dsp:cNvPr id="0" name=""/>
        <dsp:cNvSpPr/>
      </dsp:nvSpPr>
      <dsp:spPr>
        <a:xfrm>
          <a:off x="1673283" y="1924954"/>
          <a:ext cx="3452067" cy="1129633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С помощью  проблемных вопросов включает детей в диалог</a:t>
          </a:r>
          <a:endParaRPr lang="ru-RU" sz="1800" b="1" i="1" kern="1200" dirty="0"/>
        </a:p>
      </dsp:txBody>
      <dsp:txXfrm>
        <a:off x="1673283" y="1924954"/>
        <a:ext cx="3452067" cy="1129633"/>
      </dsp:txXfrm>
    </dsp:sp>
    <dsp:sp modelId="{0D83677D-1D29-448B-8B83-A57A97D64E3B}">
      <dsp:nvSpPr>
        <dsp:cNvPr id="0" name=""/>
        <dsp:cNvSpPr/>
      </dsp:nvSpPr>
      <dsp:spPr>
        <a:xfrm>
          <a:off x="5204915" y="1802258"/>
          <a:ext cx="2208127" cy="935690"/>
        </a:xfrm>
        <a:prstGeom prst="rightArrow">
          <a:avLst>
            <a:gd name="adj1" fmla="val 50000"/>
            <a:gd name="adj2" fmla="val 50000"/>
          </a:avLst>
        </a:prstGeom>
        <a:solidFill>
          <a:srgbClr val="0000FF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254000" bIns="198131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3.</a:t>
          </a:r>
          <a:endParaRPr lang="ru-RU" sz="1500" kern="1200" dirty="0"/>
        </a:p>
      </dsp:txBody>
      <dsp:txXfrm>
        <a:off x="5204915" y="2036181"/>
        <a:ext cx="1974205" cy="467845"/>
      </dsp:txXfrm>
    </dsp:sp>
    <dsp:sp modelId="{810ADE4D-136E-4365-AE56-526636524505}">
      <dsp:nvSpPr>
        <dsp:cNvPr id="0" name=""/>
        <dsp:cNvSpPr/>
      </dsp:nvSpPr>
      <dsp:spPr>
        <a:xfrm>
          <a:off x="2608984" y="2941838"/>
          <a:ext cx="5883878" cy="3682318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2889250">
            <a:lnSpc>
              <a:spcPts val="2160"/>
            </a:lnSpc>
            <a:spcBef>
              <a:spcPct val="0"/>
            </a:spcBef>
            <a:spcAft>
              <a:spcPts val="0"/>
            </a:spcAft>
          </a:pPr>
          <a:r>
            <a:rPr lang="ru-RU" b="1" i="1" kern="1200" dirty="0" smtClean="0"/>
            <a:t>-</a:t>
          </a:r>
          <a:r>
            <a:rPr lang="ru-RU" b="1" i="1" kern="1200" dirty="0" smtClean="0">
              <a:solidFill>
                <a:srgbClr val="FF0000"/>
              </a:solidFill>
            </a:rPr>
            <a:t>Не</a:t>
          </a:r>
          <a:r>
            <a:rPr lang="ru-RU" b="1" i="1" kern="1200" dirty="0" smtClean="0"/>
            <a:t> прерывает  и не торопит  детей; </a:t>
          </a:r>
        </a:p>
        <a:p>
          <a:pPr lvl="0" algn="l" defTabSz="2889250">
            <a:lnSpc>
              <a:spcPts val="2160"/>
            </a:lnSpc>
            <a:spcBef>
              <a:spcPct val="0"/>
            </a:spcBef>
            <a:spcAft>
              <a:spcPts val="0"/>
            </a:spcAft>
          </a:pPr>
          <a:r>
            <a:rPr lang="ru-RU" b="1" i="1" kern="1200" dirty="0" smtClean="0"/>
            <a:t>-</a:t>
          </a:r>
          <a:r>
            <a:rPr lang="ru-RU" b="1" i="1" kern="1200" dirty="0" smtClean="0">
              <a:solidFill>
                <a:srgbClr val="FF0000"/>
              </a:solidFill>
            </a:rPr>
            <a:t>Не</a:t>
          </a:r>
          <a:r>
            <a:rPr lang="ru-RU" b="1" i="1" kern="1200" dirty="0" smtClean="0"/>
            <a:t> даёт  готовых  ответов, и</a:t>
          </a:r>
          <a:r>
            <a:rPr lang="ru-RU" sz="1800" b="1" i="1" kern="1200" dirty="0" smtClean="0"/>
            <a:t>спользует  противоречия;</a:t>
          </a:r>
        </a:p>
        <a:p>
          <a:pPr lvl="0" algn="l" defTabSz="2889250">
            <a:lnSpc>
              <a:spcPts val="2160"/>
            </a:lnSpc>
            <a:spcBef>
              <a:spcPct val="0"/>
            </a:spcBef>
            <a:spcAft>
              <a:spcPts val="0"/>
            </a:spcAft>
          </a:pPr>
          <a:r>
            <a:rPr lang="ru-RU" sz="1800" b="1" i="1" kern="1200" dirty="0" smtClean="0"/>
            <a:t>-Аргументирует  свой ответ;</a:t>
          </a:r>
          <a:endParaRPr lang="ru-RU" sz="1800" kern="1200" dirty="0" smtClean="0"/>
        </a:p>
        <a:p>
          <a:pPr lvl="0" algn="l" defTabSz="2889250">
            <a:lnSpc>
              <a:spcPts val="2160"/>
            </a:lnSpc>
            <a:spcBef>
              <a:spcPct val="0"/>
            </a:spcBef>
            <a:spcAft>
              <a:spcPts val="0"/>
            </a:spcAft>
          </a:pPr>
          <a:r>
            <a:rPr lang="ru-RU" sz="1800" b="1" i="1" kern="1200" dirty="0" smtClean="0"/>
            <a:t>-Старается не упустить ни одного ребёнка;</a:t>
          </a:r>
          <a:r>
            <a:rPr lang="ru-RU" sz="3600" b="1" i="1" kern="1200" dirty="0" smtClean="0"/>
            <a:t> </a:t>
          </a:r>
        </a:p>
        <a:p>
          <a:pPr lvl="0" algn="l" defTabSz="2889250">
            <a:lnSpc>
              <a:spcPts val="2160"/>
            </a:lnSpc>
            <a:spcBef>
              <a:spcPct val="0"/>
            </a:spcBef>
            <a:spcAft>
              <a:spcPts val="0"/>
            </a:spcAft>
          </a:pPr>
          <a:r>
            <a:rPr lang="ru-RU" sz="1800" b="1" i="1" kern="1200" dirty="0" smtClean="0"/>
            <a:t>-Отвечает  на вопросы  детей. </a:t>
          </a:r>
          <a:r>
            <a:rPr lang="ru-RU" sz="1800" b="1" i="1" kern="1200" dirty="0" smtClean="0">
              <a:solidFill>
                <a:srgbClr val="FF0000"/>
              </a:solidFill>
            </a:rPr>
            <a:t>Должен ответить так, чтобы его ответ помог ребёнку развиваться (мыслить, рассуждать самостоятельно);</a:t>
          </a:r>
        </a:p>
        <a:p>
          <a:pPr lvl="0" algn="l" defTabSz="2889250">
            <a:lnSpc>
              <a:spcPts val="2160"/>
            </a:lnSpc>
            <a:spcBef>
              <a:spcPct val="0"/>
            </a:spcBef>
            <a:spcAft>
              <a:spcPts val="0"/>
            </a:spcAft>
          </a:pPr>
          <a:r>
            <a:rPr lang="ru-RU" sz="1800" b="1" i="1" kern="1200" dirty="0" smtClean="0"/>
            <a:t>-Должен  помочь  ребёнку  сформулировать мысль  и высказать  её, чтобы группа детей её поняла </a:t>
          </a:r>
          <a:endParaRPr lang="ru-RU" sz="1800" b="1" i="1" kern="1200" dirty="0"/>
        </a:p>
      </dsp:txBody>
      <dsp:txXfrm>
        <a:off x="2608984" y="2941838"/>
        <a:ext cx="5883878" cy="36823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56183-BF6E-48F1-886D-E8D270CBA726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A194B-D9B2-4A10-A114-62CEED758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195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E715-F8FD-408F-8EFB-5445CE770CF2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DC2A8-28DC-47E6-BE1F-0BA6772FC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32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E715-F8FD-408F-8EFB-5445CE770CF2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DC2A8-28DC-47E6-BE1F-0BA6772FC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25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E715-F8FD-408F-8EFB-5445CE770CF2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DC2A8-28DC-47E6-BE1F-0BA6772FC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01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E715-F8FD-408F-8EFB-5445CE770CF2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DC2A8-28DC-47E6-BE1F-0BA6772FC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14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E715-F8FD-408F-8EFB-5445CE770CF2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DC2A8-28DC-47E6-BE1F-0BA6772FC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66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E715-F8FD-408F-8EFB-5445CE770CF2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DC2A8-28DC-47E6-BE1F-0BA6772FC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703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E715-F8FD-408F-8EFB-5445CE770CF2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DC2A8-28DC-47E6-BE1F-0BA6772FC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211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E715-F8FD-408F-8EFB-5445CE770CF2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DC2A8-28DC-47E6-BE1F-0BA6772FC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833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E715-F8FD-408F-8EFB-5445CE770CF2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DC2A8-28DC-47E6-BE1F-0BA6772FC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454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E715-F8FD-408F-8EFB-5445CE770CF2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DC2A8-28DC-47E6-BE1F-0BA6772FC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16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E715-F8FD-408F-8EFB-5445CE770CF2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DC2A8-28DC-47E6-BE1F-0BA6772FC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38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FE715-F8FD-408F-8EFB-5445CE770CF2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DC2A8-28DC-47E6-BE1F-0BA6772FC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31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3.png"/><Relationship Id="rId7" Type="http://schemas.openxmlformats.org/officeDocument/2006/relationships/hyperlink" Target="http://images.yandex.ru/yandsearch?source=wiz&amp;fp=1&amp;uinfo=ww-1245-wh-814-fw-1020-fh-598-pd-1&amp;p=1&amp;text=%D0%BA%D0%B0%D1%80%D1%82%D0%B8%D0%BD%D0%BA%D0%B0%20%D1%80%D0%B5%D0%B1%D0%B5%D0%BD%D0%BE%D0%BA%20%D0%B8%D0%B3%D1%80%D0%B0%D0%B5%D1%82&amp;noreask=1&amp;pos=36&amp;rpt=simage&amp;lr=2&amp;img_url=http://img.nr2.ru/pict/arts1/38/54/385445.jpg" TargetMode="External"/><Relationship Id="rId2" Type="http://schemas.openxmlformats.org/officeDocument/2006/relationships/hyperlink" Target="http://images.yandex.ru/yandsearch?source=wiz&amp;fp=2&amp;uinfo=ww-1245-wh-814-fw-1020-fh-598-pd-1&amp;p=2&amp;text=%D0%BA%D0%B0%D1%80%D1%82%D0%B8%D0%BD%D0%BA%D0%B0%20%D0%B1%D1%83%D0%B4%D0%B8%D0%BB%D1%8C%D0%BD%D0%B8%D0%BA%D0%B0%20%D0%B4%D0%BB%D1%8F%20%D0%B4%D0%B5%D1%82%D0%B5%D0%B9&amp;noreask=1&amp;pos=67&amp;rpt=simage&amp;lr=2&amp;img_url=http://www.mamazin.com.ua/products_pictures/large_6421847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hyperlink" Target="http://images.yandex.ru/yandsearch?source=wiz&amp;fp=5&amp;uinfo=ww-1245-wh-814-fw-1020-fh-598-pd-1&amp;p=5&amp;text=%D0%BA%D0%B0%D1%80%D1%82%D0%B8%D0%BD%D0%BA%D0%B0%20%D1%80%D0%B5%D0%B1%D0%B5%D0%BD%D0%BE%D0%BA%20%D0%B8%D0%B3%D1%80%D0%B0%D0%B5%D1%82&amp;noreask=1&amp;pos=176&amp;rpt=simage&amp;lr=2&amp;img_url=http://images.worldnow.com/HEALTHDAY/images/21082959_SS.jpg" TargetMode="External"/><Relationship Id="rId10" Type="http://schemas.openxmlformats.org/officeDocument/2006/relationships/image" Target="../media/image27.jpeg"/><Relationship Id="rId4" Type="http://schemas.microsoft.com/office/2007/relationships/hdphoto" Target="../media/hdphoto2.wdp"/><Relationship Id="rId9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72;&#1083;&#1083;&#1072;\Desktop\3%20&#1075;&#1088;&#1091;&#1087;&#1087;&#1072;\&#1089;&#1086;&#1073;&#1099;&#1090;&#1080;&#1077;\&#1055;&#1088;&#1077;&#1076;&#1089;&#1090;&#1072;&#1074;&#1083;&#1077;&#1085;&#1080;&#1077;%20&#1085;&#1072;%20&#1082;&#1091;&#1088;&#1089;&#1072;&#1093;.mp4" TargetMode="Externa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51.jpeg"/><Relationship Id="rId12" Type="http://schemas.microsoft.com/office/2007/relationships/hdphoto" Target="../media/hdphoto4.wdp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openxmlformats.org/officeDocument/2006/relationships/image" Target="../media/image54.png"/><Relationship Id="rId5" Type="http://schemas.openxmlformats.org/officeDocument/2006/relationships/diagramColors" Target="../diagrams/colors4.xml"/><Relationship Id="rId10" Type="http://schemas.microsoft.com/office/2007/relationships/hdphoto" Target="../media/hdphoto3.wdp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birint.ru/pubhouse/327/" TargetMode="External"/><Relationship Id="rId2" Type="http://schemas.openxmlformats.org/officeDocument/2006/relationships/hyperlink" Target="https://www.labirint.ru/authors/125438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14&amp;uinfo=ww-1245-wh-814-fw-1020-fh-598-pd-1&amp;p=14&amp;text=%D0%BA%D0%B0%D1%80%D1%82%D0%B8%D0%BD%D0%BA%D0%B0%20%20%D0%B4%D0%B5%D1%82%D1%81%D0%BA%D0%B0%D1%8F%20%D0%BC%D0%B5%D0%B1%D0%B5%D0%BB%D1%8C%20%D0%B4%D0%BB%D1%8F%20%D1%80%D0%B8%D1%81%D0%BE%D0%B2%D0%B0%D0%BD%D0%B8%D1%8F%20%D0%B2%20%D0%94%D0%9E%D0%A3&amp;noreask=1&amp;pos=422&amp;rpt=simage&amp;lr=2&amp;img_url=http://mamapapaimalish.ru/mpicts/moy_rebenok/ot_1_do_3_let/adaptaciya_rebenka_k_detsadu-2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66" y="869576"/>
            <a:ext cx="6804238" cy="516598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276196" y="34314"/>
            <a:ext cx="8950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Государственное бюджетное дошкольное образовательное учреждение </a:t>
            </a:r>
          </a:p>
          <a:p>
            <a:pPr algn="ctr"/>
            <a:r>
              <a:rPr lang="ru-RU" sz="2000" b="1" i="1" dirty="0" smtClean="0"/>
              <a:t>центр развития ребенка – детский сад № 33 </a:t>
            </a:r>
          </a:p>
          <a:p>
            <a:pPr algn="ctr"/>
            <a:r>
              <a:rPr lang="ru-RU" sz="2000" b="1" i="1" dirty="0" smtClean="0"/>
              <a:t>Красносельского района Санкт-Петербурга</a:t>
            </a:r>
            <a:endParaRPr lang="ru-RU" sz="2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923386" y="5987595"/>
            <a:ext cx="2070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Автор-составитель:</a:t>
            </a:r>
          </a:p>
          <a:p>
            <a:r>
              <a:rPr lang="ru-RU" dirty="0" smtClean="0"/>
              <a:t>Михайлова О.А.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00839" y="5312142"/>
            <a:ext cx="77500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i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Услышать</a:t>
            </a:r>
            <a:r>
              <a:rPr lang="ru-RU" sz="4800" b="0" i="1" cap="none" spc="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800" b="1" i="1" cap="none" spc="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«голос ребенка»</a:t>
            </a:r>
            <a:endParaRPr lang="ru-RU" sz="4800" b="1" i="1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051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6470" y="330209"/>
            <a:ext cx="7027816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 в ходе педагогического взаимодействия  соблюдает ряд условий: </a:t>
            </a:r>
            <a:endParaRPr lang="ru-RU" sz="2800" b="1" i="1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3528" y="1561740"/>
            <a:ext cx="835369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/>
              <a:t>постоянно поддерживает </a:t>
            </a:r>
            <a:r>
              <a:rPr lang="ru-RU" sz="2400" dirty="0"/>
              <a:t>у воспитанника желание приобщаться к миру человеческой культуры, укреплять и расширять его возможности; </a:t>
            </a:r>
            <a:endParaRPr lang="ru-RU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/>
              <a:t>предоставляет </a:t>
            </a:r>
            <a:r>
              <a:rPr lang="ru-RU" sz="2400" dirty="0"/>
              <a:t>каждой личности условия для самостоятельных открытий, приобретения нового опыта творческой жизнедеятельности; </a:t>
            </a:r>
            <a:endParaRPr lang="ru-RU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/>
              <a:t>Предоставляет </a:t>
            </a:r>
            <a:r>
              <a:rPr lang="ru-RU" sz="2400" dirty="0"/>
              <a:t>ребенку право на ошибку</a:t>
            </a:r>
            <a:r>
              <a:rPr lang="ru-RU" sz="24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/>
              <a:t>Создает </a:t>
            </a:r>
            <a:r>
              <a:rPr lang="ru-RU" sz="2400" dirty="0"/>
              <a:t>коммуникативные условия для поддержки самоценной активности </a:t>
            </a:r>
            <a:r>
              <a:rPr lang="ru-RU" sz="2400" dirty="0" smtClean="0"/>
              <a:t>воспитанников;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стимулирует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правильные взаимоотношения в различных системах общения: «детское сообщество» и «детско-взрослое сообщество»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53688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4475" y="246613"/>
            <a:ext cx="8628573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</a:rPr>
              <a:t>ПРАВИЛА ОРГАНИЗАЦИИ ОБРАЗОВАТЕЛЬНОЙ СРЕДЫ</a:t>
            </a:r>
            <a:endParaRPr lang="ru-RU" sz="2800" b="1" i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427846" y="3297514"/>
            <a:ext cx="3367903" cy="12926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Действия в зоне ближайшего развития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4361935" y="1882632"/>
            <a:ext cx="4234827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Условия для самостоятельной деятельности и инициативы</a:t>
            </a:r>
          </a:p>
          <a:p>
            <a:pPr algn="ctr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4361935" y="4417182"/>
            <a:ext cx="4385114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Условия для продуктивного взаимодействия в подгруппах</a:t>
            </a:r>
          </a:p>
          <a:p>
            <a:pPr algn="ctr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324475" y="1102266"/>
            <a:ext cx="3258984" cy="12926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Уважительное отношение к ребенку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оловина рамки 1"/>
          <p:cNvSpPr/>
          <p:nvPr/>
        </p:nvSpPr>
        <p:spPr>
          <a:xfrm>
            <a:off x="211603" y="3079779"/>
            <a:ext cx="531340" cy="1149178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оловина рамки 23"/>
          <p:cNvSpPr/>
          <p:nvPr/>
        </p:nvSpPr>
        <p:spPr>
          <a:xfrm>
            <a:off x="337752" y="1036895"/>
            <a:ext cx="531340" cy="1149178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оловина рамки 24"/>
          <p:cNvSpPr/>
          <p:nvPr/>
        </p:nvSpPr>
        <p:spPr>
          <a:xfrm>
            <a:off x="4238369" y="4204344"/>
            <a:ext cx="531340" cy="1149178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оловина рамки 25"/>
          <p:cNvSpPr/>
          <p:nvPr/>
        </p:nvSpPr>
        <p:spPr>
          <a:xfrm>
            <a:off x="4238369" y="1748597"/>
            <a:ext cx="531340" cy="1149178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8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8011" y="0"/>
            <a:ext cx="84647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FF"/>
                </a:solidFill>
              </a:rPr>
              <a:t>Общение педагога с разных позиций в зависимости от задач и степени помощи, необходимой ребенку</a:t>
            </a:r>
            <a:endParaRPr lang="ru-RU" sz="2800" b="1" i="1" dirty="0">
              <a:solidFill>
                <a:srgbClr val="0000FF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739186"/>
              </p:ext>
            </p:extLst>
          </p:nvPr>
        </p:nvGraphicFramePr>
        <p:xfrm>
          <a:off x="418009" y="990028"/>
          <a:ext cx="8464733" cy="58679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64733"/>
              </a:tblGrid>
              <a:tr h="547281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  <a:tabLst>
                          <a:tab pos="457200" algn="l"/>
                        </a:tabLst>
                      </a:pPr>
                      <a:r>
                        <a:rPr lang="ru-RU" sz="2400" b="1" i="1" dirty="0" smtClean="0">
                          <a:solidFill>
                            <a:schemeClr val="tx1"/>
                          </a:solidFill>
                          <a:effectLst/>
                        </a:rPr>
                        <a:t>Независимая </a:t>
                      </a:r>
                      <a:r>
                        <a:rPr lang="ru-RU" sz="2400" b="1" i="1" dirty="0">
                          <a:solidFill>
                            <a:schemeClr val="tx1"/>
                          </a:solidFill>
                          <a:effectLst/>
                        </a:rPr>
                        <a:t>позиция – наставник </a:t>
                      </a:r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/>
                        </a:rPr>
                        <a:t>незначительно </a:t>
                      </a:r>
                      <a:r>
                        <a:rPr lang="ru-RU" sz="2400" b="1" i="1" dirty="0" smtClean="0">
                          <a:solidFill>
                            <a:schemeClr val="tx1"/>
                          </a:solidFill>
                          <a:effectLst/>
                        </a:rPr>
                        <a:t>содействует </a:t>
                      </a:r>
                      <a:r>
                        <a:rPr lang="ru-RU" sz="2400" b="1" i="1" dirty="0" smtClean="0">
                          <a:solidFill>
                            <a:schemeClr val="tx1"/>
                          </a:solidFill>
                          <a:effectLst/>
                        </a:rPr>
                        <a:t>дошкольнику либо </a:t>
                      </a:r>
                      <a:r>
                        <a:rPr lang="ru-RU" sz="2400" b="1" i="1" dirty="0">
                          <a:solidFill>
                            <a:schemeClr val="tx1"/>
                          </a:solidFill>
                          <a:effectLst/>
                        </a:rPr>
                        <a:t>начинает действие, а ребенок продолжает и </a:t>
                      </a:r>
                      <a:r>
                        <a:rPr lang="ru-RU" sz="2400" b="1" i="1" dirty="0" smtClean="0">
                          <a:solidFill>
                            <a:schemeClr val="tx1"/>
                          </a:solidFill>
                          <a:effectLst/>
                        </a:rPr>
                        <a:t>заканчивает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Char char="-"/>
                        <a:tabLst>
                          <a:tab pos="457200" algn="l"/>
                        </a:tabLst>
                        <a:defRPr/>
                      </a:pPr>
                      <a:r>
                        <a:rPr lang="ru-RU" sz="2400" b="1" i="1" dirty="0" smtClean="0">
                          <a:effectLst/>
                        </a:rPr>
                        <a:t>Позиция </a:t>
                      </a:r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/>
                        </a:rPr>
                        <a:t>«на равных» </a:t>
                      </a:r>
                      <a:r>
                        <a:rPr lang="ru-RU" sz="2400" b="1" i="1" dirty="0" smtClean="0">
                          <a:effectLst/>
                        </a:rPr>
                        <a:t>– наставник взаимодействует </a:t>
                      </a:r>
                      <a:r>
                        <a:rPr lang="ru-RU" sz="2400" dirty="0" smtClean="0">
                          <a:effectLst/>
                        </a:rPr>
                        <a:t>одновременно с ребенком, не находясь с ним в паре. Главная цель этой позиции – соревнование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Char char="-"/>
                        <a:tabLst>
                          <a:tab pos="457200" algn="l"/>
                        </a:tabLst>
                        <a:defRPr/>
                      </a:pPr>
                      <a:r>
                        <a:rPr lang="ru-RU" sz="2400" b="1" i="1" dirty="0" smtClean="0">
                          <a:effectLst/>
                        </a:rPr>
                        <a:t>Позиция «снизу» — наставник содействует дошкольнику посредством наводящих вопросов, подсказок, стимулирует активность сознательными ошибками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Char char="-"/>
                        <a:tabLst>
                          <a:tab pos="457200" algn="l"/>
                        </a:tabLst>
                        <a:defRPr/>
                      </a:pPr>
                      <a:r>
                        <a:rPr lang="ru-RU" sz="2400" b="1" i="1" dirty="0" smtClean="0">
                          <a:effectLst/>
                        </a:rPr>
                        <a:t>Позиция «сверху» — взрослый выступает в роли учителя, поясняет материал, указывает на способы и ход решения поставленной задачи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Char char="-"/>
                        <a:tabLst>
                          <a:tab pos="457200" algn="l"/>
                        </a:tabLst>
                        <a:defRPr/>
                      </a:pPr>
                      <a:r>
                        <a:rPr lang="ru-RU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Позиция «мы» — наставник и дошкольник совместно выполняют задание</a:t>
                      </a:r>
                      <a:endParaRPr lang="ru-RU" sz="2400" b="1" i="1" dirty="0" smtClean="0">
                        <a:effectLst/>
                      </a:endParaRPr>
                    </a:p>
                  </a:txBody>
                  <a:tcPr marL="114300" marR="11430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684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1075" y="162097"/>
            <a:ext cx="8477794" cy="1532334"/>
          </a:xfrm>
          <a:prstGeom prst="roundRect">
            <a:avLst/>
          </a:prstGeom>
          <a:ln w="28575"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0000FF"/>
                </a:solidFill>
              </a:rPr>
              <a:t>Действовать в зоне ближайшего развития: опираясь на детские смыслы и стимулируя освоения новых способов действия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74406" y="1692764"/>
            <a:ext cx="1962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ДЕЙСТВИЯ</a:t>
            </a:r>
            <a:endParaRPr lang="ru-RU" sz="2400" b="1" i="1" dirty="0"/>
          </a:p>
        </p:txBody>
      </p:sp>
      <p:graphicFrame>
        <p:nvGraphicFramePr>
          <p:cNvPr id="15" name="Схема 14"/>
          <p:cNvGraphicFramePr/>
          <p:nvPr>
            <p:extLst/>
          </p:nvPr>
        </p:nvGraphicFramePr>
        <p:xfrm>
          <a:off x="209007" y="2154429"/>
          <a:ext cx="8699862" cy="4468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063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2064" y="135519"/>
            <a:ext cx="8119872" cy="1532334"/>
          </a:xfrm>
          <a:prstGeom prst="roundRect">
            <a:avLst/>
          </a:prstGeom>
          <a:ln w="28575"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0000FF"/>
                </a:solidFill>
              </a:rPr>
              <a:t>Создавать условия для развития самостоятельности и активности у детей в разных видах деятельности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53024" y="1810570"/>
            <a:ext cx="1962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ДЕЙСТВИЯ</a:t>
            </a:r>
            <a:endParaRPr lang="ru-RU" sz="2400" b="1" i="1" dirty="0"/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645056949"/>
              </p:ext>
            </p:extLst>
          </p:nvPr>
        </p:nvGraphicFramePr>
        <p:xfrm>
          <a:off x="287383" y="2272235"/>
          <a:ext cx="864761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339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5893" y="0"/>
            <a:ext cx="8360228" cy="2009061"/>
          </a:xfrm>
          <a:prstGeom prst="roundRect">
            <a:avLst/>
          </a:prstGeom>
          <a:ln w="28575"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0000FF"/>
                </a:solidFill>
              </a:rPr>
              <a:t>Создавать условия для развития у детей продуктивного взаимодействия в больших и малых группах, с детьми разного возраста и взрослыми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11716" y="2049210"/>
            <a:ext cx="2048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ДЕЙСТВИЯ</a:t>
            </a:r>
            <a:endParaRPr lang="ru-RU" sz="2400" b="1" i="1" dirty="0"/>
          </a:p>
        </p:txBody>
      </p:sp>
      <p:graphicFrame>
        <p:nvGraphicFramePr>
          <p:cNvPr id="14" name="Схема 13"/>
          <p:cNvGraphicFramePr/>
          <p:nvPr>
            <p:extLst/>
          </p:nvPr>
        </p:nvGraphicFramePr>
        <p:xfrm>
          <a:off x="1088136" y="2510875"/>
          <a:ext cx="724509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145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1595" y="91336"/>
            <a:ext cx="7916450" cy="9541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FF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ВЗАИМОДЕЙСТВИЕ УЧАСТНИКОВ ПЕДАГОГИЧЕСКОГО ПРОЦЕССА</a:t>
            </a:r>
            <a:r>
              <a:rPr lang="ru-RU" sz="2800" i="1" dirty="0" smtClean="0">
                <a:solidFill>
                  <a:srgbClr val="0000FF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i="1" dirty="0">
              <a:solidFill>
                <a:srgbClr val="0000FF"/>
              </a:solidFill>
            </a:endParaRPr>
          </a:p>
        </p:txBody>
      </p:sp>
      <p:sp>
        <p:nvSpPr>
          <p:cNvPr id="10" name="Полилиния 9"/>
          <p:cNvSpPr/>
          <p:nvPr/>
        </p:nvSpPr>
        <p:spPr>
          <a:xfrm rot="5400000">
            <a:off x="1924395" y="2197899"/>
            <a:ext cx="508714" cy="969348"/>
          </a:xfrm>
          <a:custGeom>
            <a:avLst/>
            <a:gdLst>
              <a:gd name="connsiteX0" fmla="*/ 0 w 508714"/>
              <a:gd name="connsiteY0" fmla="*/ 0 h 969348"/>
              <a:gd name="connsiteX1" fmla="*/ 254357 w 508714"/>
              <a:gd name="connsiteY1" fmla="*/ 0 h 969348"/>
              <a:gd name="connsiteX2" fmla="*/ 254357 w 508714"/>
              <a:gd name="connsiteY2" fmla="*/ 969348 h 969348"/>
              <a:gd name="connsiteX3" fmla="*/ 508714 w 508714"/>
              <a:gd name="connsiteY3" fmla="*/ 969348 h 96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714" h="969348">
                <a:moveTo>
                  <a:pt x="0" y="0"/>
                </a:moveTo>
                <a:lnTo>
                  <a:pt x="254357" y="0"/>
                </a:lnTo>
                <a:lnTo>
                  <a:pt x="254357" y="969348"/>
                </a:lnTo>
                <a:lnTo>
                  <a:pt x="508714" y="969348"/>
                </a:lnTo>
              </a:path>
            </a:pathLst>
          </a:custGeom>
          <a:noFill/>
          <a:scene3d>
            <a:camera prst="perspectiveLeft" zoom="91000"/>
            <a:lightRig rig="threePt" dir="t">
              <a:rot lat="0" lon="0" rev="20640000"/>
            </a:lightRig>
          </a:scene3d>
          <a:sp3d z="-110000"/>
        </p:spPr>
        <p:style>
          <a:lnRef idx="2">
            <a:schemeClr val="accent2">
              <a:tint val="99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9689" tIns="457306" rIns="239689" bIns="457306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kern="1200"/>
          </a:p>
        </p:txBody>
      </p:sp>
      <p:sp>
        <p:nvSpPr>
          <p:cNvPr id="11" name="Полилиния 10"/>
          <p:cNvSpPr/>
          <p:nvPr/>
        </p:nvSpPr>
        <p:spPr>
          <a:xfrm rot="5400000">
            <a:off x="3918574" y="2105933"/>
            <a:ext cx="508714" cy="91440"/>
          </a:xfrm>
          <a:custGeom>
            <a:avLst/>
            <a:gdLst>
              <a:gd name="connsiteX0" fmla="*/ 0 w 508714"/>
              <a:gd name="connsiteY0" fmla="*/ 45720 h 91440"/>
              <a:gd name="connsiteX1" fmla="*/ 508714 w 508714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8714" h="91440">
                <a:moveTo>
                  <a:pt x="0" y="45720"/>
                </a:moveTo>
                <a:lnTo>
                  <a:pt x="508714" y="4572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spcFirstLastPara="0" vert="horz" wrap="square" lIns="254339" tIns="33002" rIns="254340" bIns="33003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kern="1200"/>
          </a:p>
        </p:txBody>
      </p:sp>
      <p:sp>
        <p:nvSpPr>
          <p:cNvPr id="12" name="Полилиния 11"/>
          <p:cNvSpPr/>
          <p:nvPr/>
        </p:nvSpPr>
        <p:spPr>
          <a:xfrm rot="5400000">
            <a:off x="5645526" y="1666979"/>
            <a:ext cx="508714" cy="969348"/>
          </a:xfrm>
          <a:custGeom>
            <a:avLst/>
            <a:gdLst>
              <a:gd name="connsiteX0" fmla="*/ 0 w 508714"/>
              <a:gd name="connsiteY0" fmla="*/ 969348 h 969348"/>
              <a:gd name="connsiteX1" fmla="*/ 254357 w 508714"/>
              <a:gd name="connsiteY1" fmla="*/ 969348 h 969348"/>
              <a:gd name="connsiteX2" fmla="*/ 254357 w 508714"/>
              <a:gd name="connsiteY2" fmla="*/ 0 h 969348"/>
              <a:gd name="connsiteX3" fmla="*/ 508714 w 508714"/>
              <a:gd name="connsiteY3" fmla="*/ 0 h 96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714" h="969348">
                <a:moveTo>
                  <a:pt x="0" y="969348"/>
                </a:moveTo>
                <a:lnTo>
                  <a:pt x="254357" y="969348"/>
                </a:lnTo>
                <a:lnTo>
                  <a:pt x="254357" y="0"/>
                </a:lnTo>
                <a:lnTo>
                  <a:pt x="508714" y="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spcFirstLastPara="0" vert="horz" wrap="square" lIns="239689" tIns="457306" rIns="239689" bIns="457306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kern="1200"/>
          </a:p>
        </p:txBody>
      </p:sp>
      <p:sp>
        <p:nvSpPr>
          <p:cNvPr id="13" name="Полилиния 12"/>
          <p:cNvSpPr/>
          <p:nvPr/>
        </p:nvSpPr>
        <p:spPr>
          <a:xfrm>
            <a:off x="1143263" y="1325812"/>
            <a:ext cx="6913115" cy="775478"/>
          </a:xfrm>
          <a:custGeom>
            <a:avLst/>
            <a:gdLst>
              <a:gd name="connsiteX0" fmla="*/ 0 w 4081467"/>
              <a:gd name="connsiteY0" fmla="*/ 0 h 775478"/>
              <a:gd name="connsiteX1" fmla="*/ 4081467 w 4081467"/>
              <a:gd name="connsiteY1" fmla="*/ 0 h 775478"/>
              <a:gd name="connsiteX2" fmla="*/ 4081467 w 4081467"/>
              <a:gd name="connsiteY2" fmla="*/ 775478 h 775478"/>
              <a:gd name="connsiteX3" fmla="*/ 0 w 4081467"/>
              <a:gd name="connsiteY3" fmla="*/ 775478 h 775478"/>
              <a:gd name="connsiteX4" fmla="*/ 0 w 4081467"/>
              <a:gd name="connsiteY4" fmla="*/ 0 h 77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1467" h="775478">
                <a:moveTo>
                  <a:pt x="0" y="0"/>
                </a:moveTo>
                <a:lnTo>
                  <a:pt x="4081467" y="0"/>
                </a:lnTo>
                <a:lnTo>
                  <a:pt x="4081467" y="775478"/>
                </a:lnTo>
                <a:lnTo>
                  <a:pt x="0" y="775478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3334" tIns="13335" rIns="13335" bIns="13334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100" kern="1200" dirty="0" smtClean="0"/>
              <a:t>Профессиональная компетентность коллектива ДОУ:</a:t>
            </a:r>
            <a:endParaRPr lang="ru-RU" sz="2100" kern="1200" dirty="0"/>
          </a:p>
        </p:txBody>
      </p:sp>
      <p:sp>
        <p:nvSpPr>
          <p:cNvPr id="14" name="Полилиния 13"/>
          <p:cNvSpPr/>
          <p:nvPr/>
        </p:nvSpPr>
        <p:spPr>
          <a:xfrm>
            <a:off x="5973959" y="2413836"/>
            <a:ext cx="2543570" cy="946262"/>
          </a:xfrm>
          <a:custGeom>
            <a:avLst/>
            <a:gdLst>
              <a:gd name="connsiteX0" fmla="*/ 0 w 2543570"/>
              <a:gd name="connsiteY0" fmla="*/ 0 h 775478"/>
              <a:gd name="connsiteX1" fmla="*/ 2543570 w 2543570"/>
              <a:gd name="connsiteY1" fmla="*/ 0 h 775478"/>
              <a:gd name="connsiteX2" fmla="*/ 2543570 w 2543570"/>
              <a:gd name="connsiteY2" fmla="*/ 775478 h 775478"/>
              <a:gd name="connsiteX3" fmla="*/ 0 w 2543570"/>
              <a:gd name="connsiteY3" fmla="*/ 775478 h 775478"/>
              <a:gd name="connsiteX4" fmla="*/ 0 w 2543570"/>
              <a:gd name="connsiteY4" fmla="*/ 0 h 77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3570" h="775478">
                <a:moveTo>
                  <a:pt x="0" y="0"/>
                </a:moveTo>
                <a:lnTo>
                  <a:pt x="2543570" y="0"/>
                </a:lnTo>
                <a:lnTo>
                  <a:pt x="2543570" y="775478"/>
                </a:lnTo>
                <a:lnTo>
                  <a:pt x="0" y="775478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/>
              <a:t>Готовность к творческой деятельности</a:t>
            </a:r>
            <a:endParaRPr lang="ru-RU" sz="2000" kern="1200" dirty="0"/>
          </a:p>
        </p:txBody>
      </p:sp>
      <p:sp>
        <p:nvSpPr>
          <p:cNvPr id="15" name="Полилиния 14"/>
          <p:cNvSpPr/>
          <p:nvPr/>
        </p:nvSpPr>
        <p:spPr>
          <a:xfrm>
            <a:off x="3163894" y="2353456"/>
            <a:ext cx="2735989" cy="994257"/>
          </a:xfrm>
          <a:custGeom>
            <a:avLst/>
            <a:gdLst>
              <a:gd name="connsiteX0" fmla="*/ 0 w 2543570"/>
              <a:gd name="connsiteY0" fmla="*/ 0 h 775478"/>
              <a:gd name="connsiteX1" fmla="*/ 2543570 w 2543570"/>
              <a:gd name="connsiteY1" fmla="*/ 0 h 775478"/>
              <a:gd name="connsiteX2" fmla="*/ 2543570 w 2543570"/>
              <a:gd name="connsiteY2" fmla="*/ 775478 h 775478"/>
              <a:gd name="connsiteX3" fmla="*/ 0 w 2543570"/>
              <a:gd name="connsiteY3" fmla="*/ 775478 h 775478"/>
              <a:gd name="connsiteX4" fmla="*/ 0 w 2543570"/>
              <a:gd name="connsiteY4" fmla="*/ 0 h 77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3570" h="775478">
                <a:moveTo>
                  <a:pt x="0" y="0"/>
                </a:moveTo>
                <a:lnTo>
                  <a:pt x="2543570" y="0"/>
                </a:lnTo>
                <a:lnTo>
                  <a:pt x="2543570" y="775478"/>
                </a:lnTo>
                <a:lnTo>
                  <a:pt x="0" y="775478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/>
              <a:t>Готовность к инновациям</a:t>
            </a:r>
            <a:endParaRPr lang="ru-RU" sz="2000" kern="1200" dirty="0"/>
          </a:p>
        </p:txBody>
      </p:sp>
      <p:sp>
        <p:nvSpPr>
          <p:cNvPr id="16" name="Полилиния 15"/>
          <p:cNvSpPr/>
          <p:nvPr/>
        </p:nvSpPr>
        <p:spPr>
          <a:xfrm>
            <a:off x="422293" y="2479321"/>
            <a:ext cx="2543570" cy="937802"/>
          </a:xfrm>
          <a:custGeom>
            <a:avLst/>
            <a:gdLst>
              <a:gd name="connsiteX0" fmla="*/ 0 w 2543570"/>
              <a:gd name="connsiteY0" fmla="*/ 0 h 775478"/>
              <a:gd name="connsiteX1" fmla="*/ 2543570 w 2543570"/>
              <a:gd name="connsiteY1" fmla="*/ 0 h 775478"/>
              <a:gd name="connsiteX2" fmla="*/ 2543570 w 2543570"/>
              <a:gd name="connsiteY2" fmla="*/ 775478 h 775478"/>
              <a:gd name="connsiteX3" fmla="*/ 0 w 2543570"/>
              <a:gd name="connsiteY3" fmla="*/ 775478 h 775478"/>
              <a:gd name="connsiteX4" fmla="*/ 0 w 2543570"/>
              <a:gd name="connsiteY4" fmla="*/ 0 h 77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3570" h="775478">
                <a:moveTo>
                  <a:pt x="0" y="0"/>
                </a:moveTo>
                <a:lnTo>
                  <a:pt x="2543570" y="0"/>
                </a:lnTo>
                <a:lnTo>
                  <a:pt x="2543570" y="775478"/>
                </a:lnTo>
                <a:lnTo>
                  <a:pt x="0" y="775478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/>
              <a:t>Коммуникативные способности</a:t>
            </a:r>
            <a:endParaRPr lang="ru-RU" sz="2000" kern="1200" dirty="0"/>
          </a:p>
        </p:txBody>
      </p:sp>
      <p:sp>
        <p:nvSpPr>
          <p:cNvPr id="17" name="Полилиния 16"/>
          <p:cNvSpPr/>
          <p:nvPr/>
        </p:nvSpPr>
        <p:spPr>
          <a:xfrm rot="16200000">
            <a:off x="2006110" y="1822006"/>
            <a:ext cx="369431" cy="945200"/>
          </a:xfrm>
          <a:custGeom>
            <a:avLst/>
            <a:gdLst>
              <a:gd name="connsiteX0" fmla="*/ 0 w 508714"/>
              <a:gd name="connsiteY0" fmla="*/ 969348 h 969348"/>
              <a:gd name="connsiteX1" fmla="*/ 254357 w 508714"/>
              <a:gd name="connsiteY1" fmla="*/ 969348 h 969348"/>
              <a:gd name="connsiteX2" fmla="*/ 254357 w 508714"/>
              <a:gd name="connsiteY2" fmla="*/ 0 h 969348"/>
              <a:gd name="connsiteX3" fmla="*/ 508714 w 508714"/>
              <a:gd name="connsiteY3" fmla="*/ 0 h 96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714" h="969348">
                <a:moveTo>
                  <a:pt x="0" y="969348"/>
                </a:moveTo>
                <a:lnTo>
                  <a:pt x="254357" y="969348"/>
                </a:lnTo>
                <a:lnTo>
                  <a:pt x="254357" y="0"/>
                </a:lnTo>
                <a:lnTo>
                  <a:pt x="508714" y="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spcFirstLastPara="0" vert="horz" wrap="square" lIns="239689" tIns="457306" rIns="239689" bIns="457306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kern="1200"/>
          </a:p>
        </p:txBody>
      </p:sp>
      <p:sp>
        <p:nvSpPr>
          <p:cNvPr id="3" name="TextBox 2"/>
          <p:cNvSpPr txBox="1"/>
          <p:nvPr/>
        </p:nvSpPr>
        <p:spPr>
          <a:xfrm>
            <a:off x="313152" y="3397566"/>
            <a:ext cx="1660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Педагог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80050" y="3908450"/>
            <a:ext cx="3728791" cy="255454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Изменяют качество деятельности педагога, способствуют  поиску нового содержания, форм и методов обучения, максимально соответствующих индивидуальности воспитанников</a:t>
            </a:r>
            <a:endParaRPr lang="ru-RU" sz="20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271891" y="3451152"/>
            <a:ext cx="870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Дети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5" name="Выгнутая вниз стрелка 24"/>
          <p:cNvSpPr/>
          <p:nvPr/>
        </p:nvSpPr>
        <p:spPr>
          <a:xfrm flipH="1" flipV="1">
            <a:off x="2286415" y="3394227"/>
            <a:ext cx="5303103" cy="725954"/>
          </a:xfrm>
          <a:prstGeom prst="curved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80354" y="3513770"/>
            <a:ext cx="1957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Родители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46567" y="3938675"/>
            <a:ext cx="2002350" cy="283154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Передают семейный опыт воспитания.</a:t>
            </a:r>
          </a:p>
          <a:p>
            <a:pPr algn="ctr"/>
            <a:r>
              <a:rPr lang="ru-RU" sz="2000" b="1" i="1" dirty="0" smtClean="0"/>
              <a:t>Повышают  уровень педагогических знаний </a:t>
            </a:r>
          </a:p>
          <a:p>
            <a:endParaRPr lang="ru-RU" dirty="0" smtClean="0"/>
          </a:p>
        </p:txBody>
      </p:sp>
      <p:sp>
        <p:nvSpPr>
          <p:cNvPr id="18" name="Выгнутая вниз стрелка 17"/>
          <p:cNvSpPr/>
          <p:nvPr/>
        </p:nvSpPr>
        <p:spPr>
          <a:xfrm>
            <a:off x="2771090" y="6100176"/>
            <a:ext cx="4418849" cy="670044"/>
          </a:xfrm>
          <a:prstGeom prst="curved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0855" y="3912817"/>
            <a:ext cx="2616902" cy="224676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- Обеспечивает развитие детей, формирует  знания, - Повышает уровень педагогической компетенции у родителей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278695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787" y="393541"/>
            <a:ext cx="4553276" cy="126188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Tx/>
              <a:buChar char="-"/>
              <a:defRPr/>
            </a:pPr>
            <a:endParaRPr lang="ru-RU" sz="2400" b="1" i="1" dirty="0"/>
          </a:p>
          <a:p>
            <a:pPr>
              <a:defRPr/>
            </a:pPr>
            <a:endParaRPr lang="ru-RU" sz="2400" b="1" i="1" dirty="0"/>
          </a:p>
          <a:p>
            <a:pPr marL="342900" indent="-342900">
              <a:buFontTx/>
              <a:buChar char="-"/>
              <a:defRPr/>
            </a:pPr>
            <a:r>
              <a:rPr lang="ru-RU" sz="2800" b="1" i="1" dirty="0" smtClean="0"/>
              <a:t>Развивающий диалог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5742" y="277905"/>
            <a:ext cx="5170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</a:rPr>
              <a:t>ПЕДАГОГИЧЕСКИЕ ТЕХНОЛОГИИ</a:t>
            </a:r>
            <a:endParaRPr lang="ru-RU" sz="2800" b="1" i="1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48456" y="1008014"/>
            <a:ext cx="2581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ru-RU" sz="2800" b="1" i="1" dirty="0"/>
              <a:t>Событийная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80442" y="3594213"/>
            <a:ext cx="61646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/>
              <a:t>- Пространство </a:t>
            </a:r>
            <a:r>
              <a:rPr lang="ru-RU" sz="2800" b="1" i="1" dirty="0"/>
              <a:t>детской реализации</a:t>
            </a:r>
            <a:endParaRPr lang="ru-RU" sz="2800" dirty="0"/>
          </a:p>
        </p:txBody>
      </p:sp>
      <p:pic>
        <p:nvPicPr>
          <p:cNvPr id="7" name="Picture 4" descr="http://www.mamazin.com.ua/products_pictures/large_642184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53" b="100000" l="2286" r="9828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33126" y="1771061"/>
            <a:ext cx="2096006" cy="15730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8" descr="http://photo.allinform.by/files/3/7/1/1/3/deti90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81982" y="5097318"/>
            <a:ext cx="2126193" cy="1413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6" descr="http://babysaratov.ru/wp-content/uploads/2011/07/igra-dlya-doshkolnika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6232" y="4747544"/>
            <a:ext cx="2005562" cy="1504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2621425" y="4081067"/>
            <a:ext cx="39437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/>
              <a:t>Даже самая современная среда не станет развивающей, если воспитатель не обеспечит ребенку время для игры и свободной деятельности</a:t>
            </a:r>
            <a:endParaRPr lang="ru-RU" sz="2400" i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61" y="1601437"/>
            <a:ext cx="2443003" cy="1622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718" y="1419928"/>
            <a:ext cx="2418712" cy="1814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9344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8034">
            <a:off x="504909" y="2118903"/>
            <a:ext cx="2019899" cy="28309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46721" y="203282"/>
            <a:ext cx="457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«Событие</a:t>
            </a:r>
            <a:r>
              <a:rPr lang="ru-RU" sz="2000" b="1" i="1" dirty="0"/>
              <a:t>, базирующееся на игровой ситуации с участием педагогов и дошкольников, является основной единицей образовательного </a:t>
            </a:r>
            <a:r>
              <a:rPr lang="ru-RU" sz="2000" b="1" i="1" dirty="0" smtClean="0"/>
              <a:t>процесса…»</a:t>
            </a:r>
            <a:endParaRPr lang="ru-RU" sz="20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800" y="1937449"/>
            <a:ext cx="1762291" cy="25018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2169">
            <a:off x="6592588" y="2553576"/>
            <a:ext cx="2046671" cy="25926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582" y="156462"/>
            <a:ext cx="3059928" cy="2097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9552">
            <a:off x="4582247" y="2240382"/>
            <a:ext cx="1868519" cy="264710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55069" y="5337251"/>
            <a:ext cx="7327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2000" b="1" i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столько учить и воспитывать детей, сколько проживать совме­стной с ними содержательной и интересной жизнью, и внутри этой жизни решать образовательные задачи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56550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14" y="2652583"/>
            <a:ext cx="6361923" cy="2827381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" name="Представление на курсах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39240" y="445093"/>
            <a:ext cx="3926411" cy="27379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608" y="479390"/>
            <a:ext cx="3921524" cy="2941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алла\Desktop\3 группа\событие\PANO_20210115_1406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15184" y="5080000"/>
            <a:ext cx="6171553" cy="152136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80534" y="3713490"/>
            <a:ext cx="4524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</a:rPr>
              <a:t>«ЧУДЕСА ПОД НОВЫЙ ГОД»</a:t>
            </a:r>
            <a:endParaRPr lang="ru-RU" sz="28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113597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2129" y="354694"/>
            <a:ext cx="83192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b="1" dirty="0">
                <a:solidFill>
                  <a:srgbClr val="CC3300"/>
                </a:solidFill>
                <a:latin typeface="yandex-sans"/>
                <a:ea typeface="Times New Roman" panose="02020603050405020304" pitchFamily="18" charset="0"/>
              </a:rPr>
              <a:t>Образовательная среда</a:t>
            </a: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</a:rPr>
              <a:t>, должна открывать возможности для личностного развития ребенка. </a:t>
            </a:r>
            <a:r>
              <a:rPr lang="ru-RU" dirty="0" smtClean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</a:rPr>
              <a:t>Его </a:t>
            </a: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</a:rPr>
              <a:t>позитивной социализации, развития инициативы и творческих способностей на основе </a:t>
            </a:r>
            <a:r>
              <a:rPr lang="ru-RU" b="1" i="1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</a:rPr>
              <a:t>сотрудничества со взрослыми и сверстниками в соответствующих возрасту видах деятельности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ru-RU" b="1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ФГОС ДО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п. 2.4.)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641" y="3203152"/>
            <a:ext cx="8530224" cy="2344124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https://i.ytimg.com/vi/KVEzIzb7Oos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165" y="3465965"/>
            <a:ext cx="2760784" cy="16143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5397" y="3541944"/>
            <a:ext cx="2850012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ru-RU" sz="20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Образовательные ситуации  в соответствии с возрастом</a:t>
            </a:r>
            <a:endParaRPr lang="ru-RU" sz="20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3705" y="3541944"/>
            <a:ext cx="2657494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Образовательные </a:t>
            </a:r>
            <a:r>
              <a:rPr lang="ru-RU" b="1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ситуации реальной жизни в обществе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endParaRPr lang="ru-RU" sz="2400" b="1" i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274072" y="2452360"/>
            <a:ext cx="1099025" cy="822235"/>
          </a:xfrm>
          <a:prstGeom prst="curvedRightArrow">
            <a:avLst>
              <a:gd name="adj1" fmla="val 20605"/>
              <a:gd name="adj2" fmla="val 46464"/>
              <a:gd name="adj3" fmla="val 1406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3097" y="2257336"/>
            <a:ext cx="6559168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Естественная  и реальная  для ребенка жизнь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 flipH="1">
            <a:off x="7901336" y="2452359"/>
            <a:ext cx="1129954" cy="822235"/>
          </a:xfrm>
          <a:prstGeom prst="curvedRightArrow">
            <a:avLst>
              <a:gd name="adj1" fmla="val 20605"/>
              <a:gd name="adj2" fmla="val 46464"/>
              <a:gd name="adj3" fmla="val 1406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23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9" y="31013"/>
            <a:ext cx="9144000" cy="68538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145551" y="-106548"/>
            <a:ext cx="93726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Традиционное образовательное событие</a:t>
            </a:r>
          </a:p>
          <a:p>
            <a:pPr algn="ctr"/>
            <a:r>
              <a:rPr lang="ru-RU" sz="2800" b="1" i="1" dirty="0" smtClean="0">
                <a:ln w="0"/>
                <a:solidFill>
                  <a:srgbClr val="2126D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«Спартакиада – Российский этап»</a:t>
            </a:r>
            <a:endParaRPr lang="ru-RU" sz="2800" b="1" i="1" cap="none" spc="0" dirty="0">
              <a:ln w="0"/>
              <a:solidFill>
                <a:srgbClr val="2126D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412" y="4419600"/>
            <a:ext cx="2667000" cy="20002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82" y="811700"/>
            <a:ext cx="4356322" cy="32672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655444" y="1813009"/>
            <a:ext cx="469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08585" algn="just"/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1" y="4857046"/>
            <a:ext cx="2751609" cy="206370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857046"/>
            <a:ext cx="2751608" cy="206370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20158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565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29" y="974165"/>
            <a:ext cx="3193676" cy="4258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734" y="940297"/>
            <a:ext cx="3219077" cy="4292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2579613" y="6291152"/>
            <a:ext cx="3518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ОСЕННЯЯ    ЯРМАРКА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062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021" y="-20171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1" y="978946"/>
            <a:ext cx="3774588" cy="50327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4355">
            <a:off x="4628326" y="389964"/>
            <a:ext cx="3478309" cy="26087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372" y="3408829"/>
            <a:ext cx="3812987" cy="285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9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3295">
            <a:off x="413748" y="1287257"/>
            <a:ext cx="3787533" cy="50500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08" y="1026459"/>
            <a:ext cx="3603812" cy="480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4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94" y="872004"/>
            <a:ext cx="6818656" cy="511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15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6473" y="72220"/>
            <a:ext cx="77593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Развивающий </a:t>
            </a:r>
            <a:r>
              <a:rPr lang="ru-RU" sz="2400" b="1" i="1" dirty="0" smtClean="0"/>
              <a:t>диалог – это обсуждение </a:t>
            </a:r>
            <a:r>
              <a:rPr lang="ru-RU" sz="2400" b="1" i="1" dirty="0"/>
              <a:t>с детьми проблемной(противоречивой, парадоксальной) ситуации, в результате </a:t>
            </a:r>
            <a:r>
              <a:rPr lang="ru-RU" sz="2400" b="1" i="1" dirty="0" smtClean="0"/>
              <a:t>которой </a:t>
            </a:r>
            <a:r>
              <a:rPr lang="ru-RU" sz="2400" b="1" i="1" dirty="0"/>
              <a:t>появляются новые идеи и ставятся новые </a:t>
            </a:r>
            <a:r>
              <a:rPr lang="ru-RU" sz="2400" b="1" i="1" dirty="0" smtClean="0"/>
              <a:t>задачи </a:t>
            </a:r>
          </a:p>
          <a:p>
            <a:endParaRPr lang="ru-RU" sz="2400" b="1" i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515085" y="4331146"/>
            <a:ext cx="822550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0000FF"/>
                </a:solidFill>
                <a:latin typeface="Georgia" panose="02040502050405020303" pitchFamily="18" charset="0"/>
              </a:rPr>
              <a:t>«Если между ребёнком  и взрослым не будет заинтересованного диалога как между равными партнёрами, ребёнок окажется в ситуации  исполнителя чужих правил, а в этом случае нельзя говорить ни о самостоятельности,  ни об инициативности, ни о творчестве» </a:t>
            </a:r>
            <a:endParaRPr lang="ru-RU" sz="2000" i="1" dirty="0">
              <a:solidFill>
                <a:srgbClr val="0000FF"/>
              </a:solidFill>
            </a:endParaRPr>
          </a:p>
          <a:p>
            <a:pPr marL="107950"/>
            <a:r>
              <a:rPr lang="ru-RU" sz="2000" i="1" dirty="0">
                <a:solidFill>
                  <a:srgbClr val="0000FF"/>
                </a:solidFill>
                <a:latin typeface="Georgia" panose="02040502050405020303" pitchFamily="18" charset="0"/>
              </a:rPr>
              <a:t>      </a:t>
            </a:r>
            <a:endParaRPr lang="ru-RU" sz="2000" i="1" dirty="0" smtClean="0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marL="107950" algn="r"/>
            <a:r>
              <a:rPr lang="ru-RU" i="1" dirty="0" smtClean="0">
                <a:latin typeface="Georgia" panose="02040502050405020303" pitchFamily="18" charset="0"/>
              </a:rPr>
              <a:t>Е.Е</a:t>
            </a:r>
            <a:r>
              <a:rPr lang="ru-RU" i="1" dirty="0">
                <a:latin typeface="Georgia" panose="02040502050405020303" pitchFamily="18" charset="0"/>
              </a:rPr>
              <a:t>. Крашенинников, О.Л. Холодова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6848" y="1932365"/>
            <a:ext cx="8641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Roboto"/>
              </a:rPr>
              <a:t>Основная </a:t>
            </a:r>
            <a:r>
              <a:rPr lang="ru-RU" sz="2400" b="1" i="1" dirty="0">
                <a:solidFill>
                  <a:srgbClr val="FF0000"/>
                </a:solidFill>
                <a:latin typeface="Roboto"/>
              </a:rPr>
              <a:t>цель</a:t>
            </a:r>
            <a:r>
              <a:rPr lang="ru-RU" sz="2400" i="1" dirty="0">
                <a:solidFill>
                  <a:srgbClr val="FF0000"/>
                </a:solidFill>
                <a:latin typeface="Roboto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Roboto"/>
              </a:rPr>
              <a:t>развивающего диалог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а — </a:t>
            </a:r>
            <a:r>
              <a:rPr lang="ru-RU" sz="2000" b="1" i="1" dirty="0">
                <a:latin typeface="Roboto"/>
              </a:rPr>
              <a:t>помочь развитию творческого, продуктивного, диалектического мышления у </a:t>
            </a:r>
            <a:r>
              <a:rPr lang="ru-RU" sz="2000" b="1" i="1" dirty="0" smtClean="0">
                <a:latin typeface="Roboto"/>
              </a:rPr>
              <a:t>ребенка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6473" y="2702771"/>
            <a:ext cx="2858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Roboto"/>
              </a:rPr>
              <a:t>Задачи педагога: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7463" y="3270255"/>
            <a:ext cx="378283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23282D"/>
                </a:solidFill>
                <a:latin typeface="Roboto"/>
              </a:rPr>
              <a:t>Развивать личность ребенка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8651" y="3763662"/>
            <a:ext cx="48358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23282D"/>
                </a:solidFill>
                <a:latin typeface="Roboto"/>
              </a:rPr>
              <a:t>Обеспечить развитие самого диалога</a:t>
            </a:r>
            <a:endParaRPr lang="ru-RU" b="1" i="1" dirty="0">
              <a:solidFill>
                <a:srgbClr val="23282D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3014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571" y="102830"/>
            <a:ext cx="751114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00"/>
                </a:solidFill>
                <a:effectLst/>
                <a:latin typeface="Roboto"/>
              </a:rPr>
              <a:t>Как диалог сделать развивающим:</a:t>
            </a:r>
          </a:p>
          <a:p>
            <a:endParaRPr lang="ru-RU" sz="2400" b="0" i="1" dirty="0" smtClean="0">
              <a:solidFill>
                <a:srgbClr val="23282D"/>
              </a:solidFill>
              <a:effectLst/>
              <a:latin typeface="Roboto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26398701"/>
              </p:ext>
            </p:extLst>
          </p:nvPr>
        </p:nvGraphicFramePr>
        <p:xfrm>
          <a:off x="257672" y="56008"/>
          <a:ext cx="8619371" cy="6807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https://static2.bigstockphoto.com/3/5/3/large1500/35360212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5482">
            <a:off x="88360" y="2949569"/>
            <a:ext cx="1862905" cy="12555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00.yaplakal.com/pics/pics_original/7/9/6/1065569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26">
            <a:off x="310610" y="4665347"/>
            <a:ext cx="1762668" cy="144239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sun9-5.userapi.com/QNLx-vdIFztxp1NR6ZnUT-sNFgVAoEeQWl4deQ/byQ27xAUkqw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000" b="75000" l="305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06" y="1934842"/>
            <a:ext cx="495975" cy="49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277905" y="2229299"/>
            <a:ext cx="1019888" cy="8098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1269214" y="2261734"/>
            <a:ext cx="434941" cy="5322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Picture 18" descr="https://sun9-5.userapi.com/QNLx-vdIFztxp1NR6ZnUT-sNFgVAoEeQWl4deQ/byQ27xAUkqw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000" b="75000" l="305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281" y="2793955"/>
            <a:ext cx="330365" cy="33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Прямая соединительная линия 29"/>
          <p:cNvCxnSpPr/>
          <p:nvPr/>
        </p:nvCxnSpPr>
        <p:spPr>
          <a:xfrm flipV="1">
            <a:off x="645459" y="2951768"/>
            <a:ext cx="1985277" cy="16440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2075312" y="2993876"/>
            <a:ext cx="555424" cy="1737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77905" y="581251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Педагог-модератор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44567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572" y="750034"/>
            <a:ext cx="80600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dirty="0" smtClean="0">
                <a:solidFill>
                  <a:srgbClr val="000000"/>
                </a:solidFill>
                <a:effectLst/>
                <a:latin typeface="Roboto"/>
              </a:rPr>
              <a:t>Развивающий диалог основан на свободном общении, дети предстают, как </a:t>
            </a:r>
            <a:r>
              <a:rPr lang="ru-RU" b="0" i="1" dirty="0" smtClean="0">
                <a:solidFill>
                  <a:srgbClr val="FF0000"/>
                </a:solidFill>
                <a:effectLst/>
                <a:latin typeface="Roboto"/>
              </a:rPr>
              <a:t>равноправные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Roboto"/>
              </a:rPr>
              <a:t>участники, </a:t>
            </a:r>
            <a:r>
              <a:rPr lang="ru-RU" dirty="0" smtClean="0">
                <a:solidFill>
                  <a:srgbClr val="000000"/>
                </a:solidFill>
                <a:latin typeface="Roboto"/>
              </a:rPr>
              <a:t> 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Roboto"/>
              </a:rPr>
              <a:t>как </a:t>
            </a:r>
            <a:r>
              <a:rPr lang="ru-RU" b="0" i="1" dirty="0" smtClean="0">
                <a:solidFill>
                  <a:srgbClr val="FF0000"/>
                </a:solidFill>
                <a:effectLst/>
                <a:latin typeface="Roboto"/>
              </a:rPr>
              <a:t>со-</a:t>
            </a:r>
            <a:r>
              <a:rPr lang="ru-RU" b="0" i="1" dirty="0" err="1" smtClean="0">
                <a:solidFill>
                  <a:srgbClr val="FF0000"/>
                </a:solidFill>
                <a:effectLst/>
                <a:latin typeface="Roboto"/>
              </a:rPr>
              <a:t>беседники</a:t>
            </a:r>
            <a:r>
              <a:rPr lang="ru-RU" b="0" i="1" dirty="0" smtClean="0">
                <a:solidFill>
                  <a:srgbClr val="FF0000"/>
                </a:solidFill>
                <a:effectLst/>
                <a:latin typeface="Roboto"/>
              </a:rPr>
              <a:t> со-</a:t>
            </a:r>
            <a:r>
              <a:rPr lang="ru-RU" b="0" i="1" dirty="0" err="1" smtClean="0">
                <a:solidFill>
                  <a:srgbClr val="FF0000"/>
                </a:solidFill>
                <a:effectLst/>
                <a:latin typeface="Roboto"/>
              </a:rPr>
              <a:t>трудники</a:t>
            </a:r>
            <a:r>
              <a:rPr lang="ru-RU" b="0" i="1" dirty="0" smtClean="0">
                <a:solidFill>
                  <a:srgbClr val="FF0000"/>
                </a:solidFill>
                <a:effectLst/>
                <a:latin typeface="Roboto"/>
              </a:rPr>
              <a:t> </a:t>
            </a:r>
          </a:p>
          <a:p>
            <a:pPr algn="ctr"/>
            <a:r>
              <a:rPr lang="ru-RU" b="1" i="1" dirty="0" smtClean="0">
                <a:solidFill>
                  <a:srgbClr val="000000"/>
                </a:solidFill>
                <a:effectLst/>
                <a:latin typeface="Roboto"/>
              </a:rPr>
              <a:t>Ребёнок и взрослый находятся в динамичной позиции </a:t>
            </a:r>
          </a:p>
          <a:p>
            <a:pPr algn="ctr"/>
            <a:r>
              <a:rPr lang="ru-RU" b="1" i="0" dirty="0" smtClean="0">
                <a:solidFill>
                  <a:srgbClr val="0000FF"/>
                </a:solidFill>
                <a:effectLst/>
                <a:latin typeface="Roboto"/>
              </a:rPr>
              <a:t>(«ищу, пробую, не получается продолжаю поиск»)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0543" y="226814"/>
            <a:ext cx="3728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Roboto"/>
              </a:rPr>
              <a:t>В диалоге </a:t>
            </a:r>
            <a:r>
              <a:rPr lang="ru-RU" sz="2800" b="0" i="1" dirty="0" smtClean="0">
                <a:solidFill>
                  <a:srgbClr val="FF0000"/>
                </a:solidFill>
                <a:effectLst/>
                <a:latin typeface="Roboto"/>
              </a:rPr>
              <a:t>воспитатель</a:t>
            </a:r>
            <a:r>
              <a:rPr lang="ru-RU" b="0" i="1" dirty="0" smtClean="0">
                <a:solidFill>
                  <a:srgbClr val="FF0000"/>
                </a:solidFill>
                <a:effectLst/>
                <a:latin typeface="Roboto"/>
              </a:rPr>
              <a:t> 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83062" y="226814"/>
            <a:ext cx="4655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0" i="1" dirty="0" smtClean="0">
                <a:solidFill>
                  <a:srgbClr val="FF0000"/>
                </a:solidFill>
                <a:effectLst/>
                <a:latin typeface="Roboto"/>
              </a:rPr>
              <a:t>не</a:t>
            </a:r>
            <a:r>
              <a:rPr lang="ru-RU" sz="2800" b="0" i="1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Roboto"/>
              </a:rPr>
              <a:t>является тем, </a:t>
            </a:r>
            <a:r>
              <a:rPr lang="ru-RU" sz="2800" b="0" i="1" dirty="0" smtClean="0">
                <a:solidFill>
                  <a:srgbClr val="FF0000"/>
                </a:solidFill>
                <a:effectLst/>
                <a:latin typeface="Roboto"/>
              </a:rPr>
              <a:t>кто обучает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42487" y="1950363"/>
            <a:ext cx="2834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/>
              <a:t>Поведение детей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143435" y="2412028"/>
          <a:ext cx="8884024" cy="19902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55459"/>
                <a:gridCol w="442856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i="1" dirty="0" err="1" smtClean="0">
                          <a:solidFill>
                            <a:srgbClr val="FF0000"/>
                          </a:solidFill>
                        </a:rPr>
                        <a:t>Неразвивающий</a:t>
                      </a:r>
                      <a:r>
                        <a:rPr lang="ru-RU" sz="2400" i="1" dirty="0" smtClean="0">
                          <a:solidFill>
                            <a:srgbClr val="FF0000"/>
                          </a:solidFill>
                        </a:rPr>
                        <a:t> диалог</a:t>
                      </a:r>
                      <a:endParaRPr lang="ru-RU" sz="24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rgbClr val="0000FF"/>
                          </a:solidFill>
                        </a:rPr>
                        <a:t>Развивающий диалог</a:t>
                      </a:r>
                      <a:endParaRPr lang="ru-RU" sz="2400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marR="93345" algn="just"/>
                      <a:r>
                        <a:rPr lang="ru-RU" sz="1800" dirty="0">
                          <a:effectLst/>
                          <a:latin typeface="Wingdings" panose="05000000000000000000" pitchFamily="2" charset="2"/>
                        </a:rPr>
                        <a:t>q 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«Угадывание» правильного ответа по тому, как взрослый задал вопрос. </a:t>
                      </a:r>
                      <a:endParaRPr lang="ru-RU" sz="1300" dirty="0">
                        <a:effectLst/>
                      </a:endParaRPr>
                    </a:p>
                  </a:txBody>
                  <a:tcPr marL="67194" marR="0" marT="8072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4170"/>
                      <a:r>
                        <a:rPr lang="ru-RU" sz="1800" dirty="0">
                          <a:effectLst/>
                          <a:latin typeface="Wingdings" panose="05000000000000000000" pitchFamily="2" charset="2"/>
                        </a:rPr>
                        <a:t>q 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Активное включение 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в диалог. </a:t>
                      </a:r>
                      <a:endParaRPr lang="ru-RU" sz="1300" dirty="0">
                        <a:effectLst/>
                      </a:endParaRPr>
                    </a:p>
                  </a:txBody>
                  <a:tcPr marL="67194" marR="0" marT="80726" marB="0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/>
                      <a:r>
                        <a:rPr lang="ru-RU" sz="1800" dirty="0">
                          <a:effectLst/>
                          <a:latin typeface="Wingdings" panose="05000000000000000000" pitchFamily="2" charset="2"/>
                        </a:rPr>
                        <a:t>q 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Стремление</a:t>
                      </a:r>
                      <a:r>
                        <a:rPr lang="ru-RU" sz="1800" baseline="0" dirty="0" smtClean="0"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ответить 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правильно, страх ошибиться. </a:t>
                      </a:r>
                      <a:endParaRPr lang="ru-RU" sz="1300" dirty="0">
                        <a:effectLst/>
                      </a:endParaRPr>
                    </a:p>
                  </a:txBody>
                  <a:tcPr marL="67194" marR="0" marT="8072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4170" marR="127635" algn="just"/>
                      <a:r>
                        <a:rPr lang="ru-RU" sz="1800" dirty="0">
                          <a:effectLst/>
                          <a:latin typeface="Wingdings" panose="05000000000000000000" pitchFamily="2" charset="2"/>
                        </a:rPr>
                        <a:t>q 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Выражают своё мнение, не зная «правильное» оно  или нет. </a:t>
                      </a:r>
                      <a:endParaRPr lang="ru-RU" sz="1300" dirty="0">
                        <a:effectLst/>
                      </a:endParaRPr>
                    </a:p>
                  </a:txBody>
                  <a:tcPr marL="67194" marR="0" marT="80726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070753" y="4436640"/>
            <a:ext cx="2863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/>
              <a:t>Позиция педагога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107577" y="4913233"/>
          <a:ext cx="8892988" cy="1956891"/>
        </p:xfrm>
        <a:graphic>
          <a:graphicData uri="http://schemas.openxmlformats.org/drawingml/2006/table">
            <a:tbl>
              <a:tblPr/>
              <a:tblGrid>
                <a:gridCol w="4518211"/>
                <a:gridCol w="4374777"/>
              </a:tblGrid>
              <a:tr h="61827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dirty="0" err="1" smtClean="0">
                          <a:solidFill>
                            <a:srgbClr val="FF0000"/>
                          </a:solidFill>
                        </a:rPr>
                        <a:t>Неразвивающий</a:t>
                      </a:r>
                      <a:r>
                        <a:rPr lang="ru-RU" sz="2400" i="1" dirty="0" smtClean="0">
                          <a:solidFill>
                            <a:srgbClr val="FF0000"/>
                          </a:solidFill>
                        </a:rPr>
                        <a:t> диалог</a:t>
                      </a:r>
                    </a:p>
                    <a:p>
                      <a:pPr algn="ctr"/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effectLst/>
                          <a:latin typeface="Trebuchet MS (Основной текст)"/>
                        </a:rPr>
                        <a:t> </a:t>
                      </a:r>
                      <a:endParaRPr lang="ru-RU" sz="1300" i="1" dirty="0">
                        <a:solidFill>
                          <a:srgbClr val="FF0000"/>
                        </a:solidFill>
                        <a:effectLst/>
                        <a:latin typeface="Trebuchet MS (Основной текст)"/>
                      </a:endParaRPr>
                    </a:p>
                  </a:txBody>
                  <a:tcPr marL="67194" marR="11199" marT="80726" marB="0">
                    <a:lnL w="12700" cap="flat" cmpd="sng" algn="ctr">
                      <a:solidFill>
                        <a:srgbClr val="0892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92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92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892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dirty="0" smtClean="0">
                          <a:solidFill>
                            <a:srgbClr val="0000FF"/>
                          </a:solidFill>
                        </a:rPr>
                        <a:t>Развивающий диалог</a:t>
                      </a:r>
                    </a:p>
                    <a:p>
                      <a:pPr algn="ctr"/>
                      <a:endParaRPr lang="ru-RU" sz="1300" i="1" dirty="0">
                        <a:effectLst/>
                      </a:endParaRPr>
                    </a:p>
                  </a:txBody>
                  <a:tcPr marL="67194" marR="11199" marT="80726" marB="0">
                    <a:lnL w="12700" cap="flat" cmpd="sng" algn="ctr">
                      <a:solidFill>
                        <a:srgbClr val="0892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E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E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8EE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628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Wingdings" panose="05000000000000000000" pitchFamily="2" charset="2"/>
                        </a:rPr>
                        <a:t>  </a:t>
                      </a:r>
                      <a:r>
                        <a:rPr lang="en-US" sz="1800" dirty="0" smtClean="0">
                          <a:effectLst/>
                          <a:latin typeface="Wingdings" panose="05000000000000000000" pitchFamily="2" charset="2"/>
                        </a:rPr>
                        <a:t>q</a:t>
                      </a:r>
                      <a:r>
                        <a:rPr lang="en-US" sz="1800" dirty="0" smtClean="0"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Инструктирует.  </a:t>
                      </a:r>
                      <a:endParaRPr lang="ru-RU" sz="1300" dirty="0">
                        <a:effectLst/>
                      </a:endParaRPr>
                    </a:p>
                  </a:txBody>
                  <a:tcPr marL="67194" marR="11199" marT="80726" marB="0">
                    <a:lnL w="12700" cap="flat" cmpd="sng" algn="ctr">
                      <a:solidFill>
                        <a:srgbClr val="A081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81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892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81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/>
                      <a:r>
                        <a:rPr lang="ru-RU" sz="1800" dirty="0" smtClean="0">
                          <a:effectLst/>
                          <a:latin typeface="Wingdings" panose="05000000000000000000" pitchFamily="2" charset="2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Wingdings" panose="05000000000000000000" pitchFamily="2" charset="2"/>
                        </a:rPr>
                        <a:t>q</a:t>
                      </a:r>
                      <a:r>
                        <a:rPr lang="en-US" sz="1800" dirty="0" smtClean="0"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Интерпретирует. </a:t>
                      </a:r>
                      <a:endParaRPr lang="ru-RU" sz="1300" dirty="0">
                        <a:effectLst/>
                      </a:endParaRPr>
                    </a:p>
                  </a:txBody>
                  <a:tcPr marL="67194" marR="11199" marT="80726" marB="0">
                    <a:lnL w="12700" cap="flat" cmpd="sng" algn="ctr">
                      <a:solidFill>
                        <a:srgbClr val="A081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14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8EE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14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9799">
                <a:tc>
                  <a:txBody>
                    <a:bodyPr/>
                    <a:lstStyle/>
                    <a:p>
                      <a:pPr marL="287020" algn="just"/>
                      <a:r>
                        <a:rPr lang="ru-RU" sz="1800" dirty="0">
                          <a:effectLst/>
                          <a:latin typeface="Wingdings" panose="05000000000000000000" pitchFamily="2" charset="2"/>
                        </a:rPr>
                        <a:t>q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 Педагог – носитель 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готового 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знания. </a:t>
                      </a:r>
                      <a:endParaRPr lang="ru-RU" sz="1300" dirty="0">
                        <a:effectLst/>
                      </a:endParaRPr>
                    </a:p>
                  </a:txBody>
                  <a:tcPr marL="67194" marR="11199" marT="80726" marB="0">
                    <a:lnL w="12700" cap="flat" cmpd="sng" algn="ctr">
                      <a:solidFill>
                        <a:srgbClr val="2089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89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81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89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Wingdings" panose="05000000000000000000" pitchFamily="2" charset="2"/>
                        </a:rPr>
                        <a:t>q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 Педагог       –        дирижёр, </a:t>
                      </a:r>
                      <a:endParaRPr lang="ru-RU" sz="1300" dirty="0">
                        <a:effectLst/>
                      </a:endParaRPr>
                    </a:p>
                    <a:p>
                      <a:pPr marL="10160" algn="ctr"/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«слышит голос ребёнка». </a:t>
                      </a:r>
                      <a:endParaRPr lang="ru-RU" sz="1300" dirty="0">
                        <a:effectLst/>
                      </a:endParaRPr>
                    </a:p>
                  </a:txBody>
                  <a:tcPr marL="67194" marR="11199" marT="80726" marB="0">
                    <a:lnL w="12700" cap="flat" cmpd="sng" algn="ctr">
                      <a:solidFill>
                        <a:srgbClr val="2089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0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14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0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9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194" y="101076"/>
            <a:ext cx="872265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Голос ребенка – это проявление участия детей в построении собственного образования. </a:t>
            </a:r>
          </a:p>
          <a:p>
            <a:pPr algn="ctr"/>
            <a:r>
              <a:rPr lang="ru-RU" sz="2800" b="1" i="1" dirty="0" smtClean="0"/>
              <a:t>Любые свидетельства детской самостоятельности, творчества, инициативы:</a:t>
            </a:r>
          </a:p>
          <a:p>
            <a:pPr algn="ctr"/>
            <a:endParaRPr lang="ru-RU" sz="24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9" y="2349743"/>
            <a:ext cx="2043525" cy="1361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00" y="2621979"/>
            <a:ext cx="2053597" cy="1394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680" y="2728079"/>
            <a:ext cx="2032070" cy="1417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503" y="2834763"/>
            <a:ext cx="1937555" cy="1289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7996" y="3960825"/>
            <a:ext cx="2173332" cy="7150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Самодельные календари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29657" y="4246789"/>
            <a:ext cx="2906051" cy="7150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Фотографии детей в деятельности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535708" y="5074079"/>
            <a:ext cx="2823881" cy="7150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Схемы и планы.</a:t>
            </a:r>
          </a:p>
          <a:p>
            <a:pPr algn="ctr"/>
            <a:r>
              <a:rPr lang="ru-RU" dirty="0" smtClean="0"/>
              <a:t>Оформленные правила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8417860" y="5097977"/>
            <a:ext cx="107576" cy="7564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641977" y="5110870"/>
            <a:ext cx="107576" cy="7564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866094" y="5106820"/>
            <a:ext cx="107576" cy="7564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72" y="4920826"/>
            <a:ext cx="1524487" cy="15244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128" y="5144575"/>
            <a:ext cx="1718993" cy="134262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166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847" y="277906"/>
            <a:ext cx="3384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Используемая литература:</a:t>
            </a:r>
            <a:endParaRPr lang="ru-RU" sz="20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46847" y="1048871"/>
            <a:ext cx="827587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Современный детский сад. Каким он должен быть. /Под редакцией О.А. </a:t>
            </a:r>
            <a:r>
              <a:rPr lang="ru-RU" dirty="0" err="1" smtClean="0"/>
              <a:t>Шиян</a:t>
            </a:r>
            <a:r>
              <a:rPr lang="ru-RU" dirty="0" smtClean="0"/>
              <a:t>.- М.: </a:t>
            </a:r>
            <a:r>
              <a:rPr lang="ru-RU" sz="1600" dirty="0" smtClean="0"/>
              <a:t>МОЗАЙКА- СИНТЕЗ, 2019</a:t>
            </a:r>
          </a:p>
          <a:p>
            <a:endParaRPr lang="ru-RU" dirty="0" smtClean="0"/>
          </a:p>
          <a:p>
            <a:r>
              <a:rPr lang="ru-RU" dirty="0" smtClean="0"/>
              <a:t>Психология и педагогика.</a:t>
            </a:r>
            <a:r>
              <a:rPr lang="ru-RU" dirty="0"/>
              <a:t> Автор: </a:t>
            </a:r>
            <a:r>
              <a:rPr lang="ru-RU" dirty="0" smtClean="0"/>
              <a:t>Г.Г. </a:t>
            </a:r>
            <a:r>
              <a:rPr lang="ru-RU" dirty="0" smtClean="0">
                <a:hlinkClick r:id="rId2"/>
              </a:rPr>
              <a:t>Кравцов </a:t>
            </a:r>
            <a:r>
              <a:rPr lang="ru-RU" dirty="0" smtClean="0"/>
              <a:t>, Е.Е. Кравцова .</a:t>
            </a:r>
            <a:endParaRPr lang="ru-RU" dirty="0"/>
          </a:p>
          <a:p>
            <a:r>
              <a:rPr lang="ru-RU" dirty="0" smtClean="0"/>
              <a:t>М.,: </a:t>
            </a:r>
            <a:r>
              <a:rPr lang="ru-RU" dirty="0">
                <a:hlinkClick r:id="rId3"/>
              </a:rPr>
              <a:t>Мозаика-Синтез</a:t>
            </a:r>
            <a:r>
              <a:rPr lang="ru-RU" dirty="0"/>
              <a:t>, 2013 г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Разбуди в ребенке волшебника. Е.Е. Кравцова   М.: Просвещение, 1996</a:t>
            </a:r>
          </a:p>
          <a:p>
            <a:endParaRPr lang="ru-RU" dirty="0" smtClean="0"/>
          </a:p>
          <a:p>
            <a:r>
              <a:rPr lang="ru-RU" dirty="0" smtClean="0"/>
              <a:t>Как любить детей. Опыт самоанализа. Ш.А. </a:t>
            </a:r>
            <a:r>
              <a:rPr lang="ru-RU" dirty="0" err="1" smtClean="0"/>
              <a:t>Амонашвили</a:t>
            </a:r>
            <a:r>
              <a:rPr lang="ru-RU" dirty="0" smtClean="0"/>
              <a:t>  Изд. </a:t>
            </a:r>
            <a:r>
              <a:rPr lang="ru-RU" dirty="0" err="1" smtClean="0"/>
              <a:t>Амрита</a:t>
            </a:r>
            <a:r>
              <a:rPr lang="ru-RU" dirty="0" smtClean="0"/>
              <a:t> - Русь, 2020</a:t>
            </a:r>
          </a:p>
          <a:p>
            <a:endParaRPr lang="ru-RU" dirty="0"/>
          </a:p>
          <a:p>
            <a:r>
              <a:rPr lang="ru-RU" dirty="0" smtClean="0"/>
              <a:t>Учитель от Бога. Ш.А. </a:t>
            </a:r>
            <a:r>
              <a:rPr lang="ru-RU" dirty="0" err="1" smtClean="0"/>
              <a:t>Амонашвили</a:t>
            </a:r>
            <a:r>
              <a:rPr lang="ru-RU" dirty="0" smtClean="0"/>
              <a:t>. Изд. </a:t>
            </a:r>
            <a:r>
              <a:rPr lang="ru-RU" dirty="0" err="1" smtClean="0"/>
              <a:t>Амрита</a:t>
            </a:r>
            <a:r>
              <a:rPr lang="ru-RU" dirty="0" smtClean="0"/>
              <a:t>, 2018.</a:t>
            </a:r>
          </a:p>
          <a:p>
            <a:endParaRPr lang="ru-RU" dirty="0" smtClean="0"/>
          </a:p>
          <a:p>
            <a:r>
              <a:rPr lang="ru-RU" dirty="0" smtClean="0"/>
              <a:t>Родителям. Книга вопросов и ответов. Автор: Ю. </a:t>
            </a:r>
            <a:r>
              <a:rPr lang="ru-RU" dirty="0" err="1" smtClean="0"/>
              <a:t>Гиппенрейтер</a:t>
            </a:r>
            <a:r>
              <a:rPr lang="ru-RU" dirty="0" smtClean="0"/>
              <a:t>  Изд. АСТ, 2021</a:t>
            </a:r>
          </a:p>
          <a:p>
            <a:endParaRPr lang="ru-RU" dirty="0" smtClean="0"/>
          </a:p>
          <a:p>
            <a:r>
              <a:rPr lang="ru-RU" dirty="0" smtClean="0"/>
              <a:t>Общаться с ребенком. </a:t>
            </a:r>
            <a:r>
              <a:rPr lang="ru-RU" dirty="0"/>
              <a:t>Как? Ю. </a:t>
            </a:r>
            <a:r>
              <a:rPr lang="ru-RU" dirty="0" err="1"/>
              <a:t>Гиппенрейтер</a:t>
            </a:r>
            <a:r>
              <a:rPr lang="ru-RU" dirty="0"/>
              <a:t>  Изд. АСТ, 2021</a:t>
            </a:r>
          </a:p>
          <a:p>
            <a:endParaRPr lang="ru-RU" dirty="0"/>
          </a:p>
          <a:p>
            <a:r>
              <a:rPr lang="ru-RU" dirty="0" smtClean="0"/>
              <a:t>Продолжаем </a:t>
            </a:r>
            <a:r>
              <a:rPr lang="ru-RU" dirty="0"/>
              <a:t>общаться с ребенком. Так</a:t>
            </a:r>
            <a:r>
              <a:rPr lang="ru-RU" dirty="0" smtClean="0"/>
              <a:t>? </a:t>
            </a:r>
            <a:r>
              <a:rPr lang="ru-RU" dirty="0"/>
              <a:t>Автор: Ю. </a:t>
            </a:r>
            <a:r>
              <a:rPr lang="ru-RU" dirty="0" err="1"/>
              <a:t>Гиппенрейтер</a:t>
            </a:r>
            <a:r>
              <a:rPr lang="ru-RU" dirty="0"/>
              <a:t>  Изд. АСТ, 2021</a:t>
            </a:r>
          </a:p>
          <a:p>
            <a:endParaRPr lang="ru-RU" dirty="0" smtClean="0"/>
          </a:p>
          <a:p>
            <a:r>
              <a:rPr lang="ru-RU" dirty="0"/>
              <a:t>«О воспитании ребенка: беседы и ответы на вопросы»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7512" y="20939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542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0495" y="358588"/>
            <a:ext cx="4955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СРЕДА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588" y="1004047"/>
            <a:ext cx="8364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i="1" dirty="0" smtClean="0">
                <a:solidFill>
                  <a:srgbClr val="FF0000"/>
                </a:solidFill>
              </a:rPr>
              <a:t>Образовательная среда </a:t>
            </a:r>
            <a:r>
              <a:rPr lang="ru-RU" sz="2400" dirty="0" smtClean="0"/>
              <a:t>– </a:t>
            </a:r>
            <a:r>
              <a:rPr lang="ru-RU" sz="24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комплекс условий, которые обеспечивают развитие детей в дошкольном </a:t>
            </a:r>
            <a:r>
              <a:rPr lang="ru-RU" sz="2400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учреждении</a:t>
            </a:r>
            <a:endParaRPr lang="ru-RU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77907" y="2563035"/>
            <a:ext cx="3712463" cy="715089"/>
          </a:xfrm>
          <a:prstGeom prst="roundRect">
            <a:avLst/>
          </a:prstGeom>
          <a:ln w="28575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участников педагогического </a:t>
            </a:r>
            <a:r>
              <a:rPr lang="ru-RU" dirty="0" smtClean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87063" y="3493789"/>
            <a:ext cx="3712463" cy="783193"/>
          </a:xfrm>
          <a:prstGeom prst="roundRect">
            <a:avLst/>
          </a:prstGeom>
          <a:ln w="28575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Развивающая предметно – пространственная среда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97671" y="5355297"/>
            <a:ext cx="5490753" cy="1123712"/>
          </a:xfrm>
          <a:prstGeom prst="roundRect">
            <a:avLst/>
          </a:prstGeom>
          <a:ln w="28575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Распределение времени в течение дня (возможности свободного выбора и регламентированных занятий)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97671" y="4424543"/>
            <a:ext cx="3695881" cy="715089"/>
          </a:xfrm>
          <a:prstGeom prst="roundRect">
            <a:avLst/>
          </a:prstGeom>
          <a:ln w="28575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</a:rPr>
              <a:t>Содержание </a:t>
            </a: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</a:rPr>
              <a:t>дошкольного образования (</a:t>
            </a:r>
            <a:r>
              <a:rPr lang="ru-RU" dirty="0" smtClean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</a:rPr>
              <a:t>программа)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910603" y="2043857"/>
            <a:ext cx="6076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Компонентами  образовательной среды являются: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623" y="2573728"/>
            <a:ext cx="2199257" cy="14647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4" descr="http://detki-pogodki.ru/wp-content/uploads/2013/04/adaptaciya-v-detskom-sad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2189" y="4202641"/>
            <a:ext cx="2231469" cy="1714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547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0000">
              <a:srgbClr val="00B0F0"/>
            </a:gs>
            <a:gs pos="69000">
              <a:srgbClr val="F6ACBC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810" y="461696"/>
            <a:ext cx="6522641" cy="4345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682103" y="5520037"/>
            <a:ext cx="4045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СПАСИБО ЗА ВНИМАНИЕ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271998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5649" y="112604"/>
            <a:ext cx="7383065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000FF"/>
                </a:solidFill>
              </a:rPr>
              <a:t>«Педагог – это человек,  который учится всю жизнь. Только в этом случае он обретает право учить»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                                                             </a:t>
            </a:r>
            <a:r>
              <a:rPr lang="ru-RU" b="1" i="1" dirty="0" smtClean="0"/>
              <a:t>В.М</a:t>
            </a:r>
            <a:r>
              <a:rPr lang="ru-RU" b="1" i="1" dirty="0"/>
              <a:t>. </a:t>
            </a:r>
            <a:r>
              <a:rPr lang="ru-RU" b="1" i="1" dirty="0" err="1"/>
              <a:t>Лизинский</a:t>
            </a:r>
            <a:endParaRPr lang="ru-RU" b="1" i="1" dirty="0"/>
          </a:p>
          <a:p>
            <a:endParaRPr lang="ru-RU" sz="135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38" y="112604"/>
            <a:ext cx="2112739" cy="1408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697061" y="1386211"/>
            <a:ext cx="6499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Качества, умения, </a:t>
            </a:r>
            <a:r>
              <a:rPr lang="ru-RU" sz="2400" b="1" dirty="0"/>
              <a:t>культура</a:t>
            </a:r>
            <a:r>
              <a:rPr lang="ru-RU" sz="2400" b="1" i="1" dirty="0"/>
              <a:t> и кредо современного настоящего </a:t>
            </a:r>
            <a:r>
              <a:rPr lang="ru-RU" sz="2400" b="1" i="1" dirty="0" smtClean="0"/>
              <a:t>педагога 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648" y="2217208"/>
            <a:ext cx="891276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1. Нужно беззаветно любить людей вообще и детей – особенно, </a:t>
            </a:r>
            <a:r>
              <a:rPr lang="ru-RU" dirty="0" smtClean="0"/>
              <a:t>что должно </a:t>
            </a:r>
            <a:r>
              <a:rPr lang="ru-RU" dirty="0"/>
              <a:t>выражаться в профессиональном терпеливом желании и </a:t>
            </a:r>
            <a:r>
              <a:rPr lang="ru-RU" dirty="0" smtClean="0"/>
              <a:t>умении помогать </a:t>
            </a:r>
            <a:r>
              <a:rPr lang="ru-RU" dirty="0"/>
              <a:t>детям преодолевать сложности, подстерегающие их в их </a:t>
            </a:r>
            <a:r>
              <a:rPr lang="ru-RU" dirty="0" smtClean="0"/>
              <a:t>маленькой</a:t>
            </a:r>
            <a:r>
              <a:rPr lang="ru-RU" dirty="0"/>
              <a:t>, порой сложной жизни.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977" y="3140538"/>
            <a:ext cx="889443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2. Педагог</a:t>
            </a:r>
            <a:r>
              <a:rPr lang="ru-RU" dirty="0"/>
              <a:t>, как и успешный политик, должен обладать недюжинной волей для того, чтобы достигать поставленных целей, где воля выступает как один из важнейших ресурсов. Безвольный учитель может, конечно, вызвать у детей сожаление, но пойти и с ним и за ним желающих не найдется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5580" y="4410490"/>
            <a:ext cx="8846900" cy="92333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3. Если вам не свойственно почти трепетное отношение и восторг </a:t>
            </a:r>
            <a:r>
              <a:rPr lang="ru-RU" dirty="0" smtClean="0"/>
              <a:t>от прикосновения </a:t>
            </a:r>
            <a:r>
              <a:rPr lang="ru-RU" dirty="0"/>
              <a:t>к знанию, и если вы не любопытны, не любознательны, </a:t>
            </a:r>
            <a:r>
              <a:rPr lang="ru-RU" dirty="0" smtClean="0">
                <a:solidFill>
                  <a:srgbClr val="FF0000"/>
                </a:solidFill>
              </a:rPr>
              <a:t>НЕ ЛЮБИТЕ </a:t>
            </a:r>
            <a:r>
              <a:rPr lang="ru-RU" dirty="0">
                <a:solidFill>
                  <a:srgbClr val="FF0000"/>
                </a:solidFill>
              </a:rPr>
              <a:t>ПОЗНАВАТЬ И УЧИТЬСЯ</a:t>
            </a:r>
            <a:r>
              <a:rPr lang="ru-RU" dirty="0"/>
              <a:t>, то совершенно не понятно, чем же </a:t>
            </a:r>
            <a:r>
              <a:rPr lang="ru-RU" dirty="0" smtClean="0"/>
              <a:t>вы можете </a:t>
            </a:r>
            <a:r>
              <a:rPr lang="ru-RU" dirty="0"/>
              <a:t>быть полезны детям.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85580" y="5504347"/>
            <a:ext cx="8846900" cy="923330"/>
            <a:chOff x="461665" y="0"/>
            <a:chExt cx="8144882" cy="92333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61665" y="0"/>
              <a:ext cx="8144882" cy="92333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461665" y="0"/>
              <a:ext cx="8144882" cy="9233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/>
                <a:t>4. </a:t>
              </a:r>
              <a:r>
                <a:rPr lang="ru-RU" sz="1800" kern="1200" dirty="0" smtClean="0"/>
                <a:t>Педагог должен внимательнейшим образом вслушиваться, вглядываться во все то, что происходит в детской среде и в каждом ребенке в отдельности. Он должен уметь создавать бодрую, привлекательную обстановку для детей</a:t>
              </a:r>
              <a:endParaRPr lang="ru-RU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6961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25156" y="378842"/>
            <a:ext cx="6162477" cy="1200329"/>
            <a:chOff x="600164" y="0"/>
            <a:chExt cx="8076909" cy="120032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600164" y="0"/>
              <a:ext cx="8076909" cy="1200329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Прямоугольник 3"/>
            <p:cNvSpPr/>
            <p:nvPr/>
          </p:nvSpPr>
          <p:spPr>
            <a:xfrm>
              <a:off x="600164" y="0"/>
              <a:ext cx="8076909" cy="12003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/>
                <a:t>5</a:t>
              </a:r>
              <a:r>
                <a:rPr lang="ru-RU" sz="1800" kern="1200" dirty="0" smtClean="0"/>
                <a:t>. Педагог должен научиться быть привлекательным для детей через внимание к ним, через организацию с ними </a:t>
              </a:r>
              <a:r>
                <a:rPr lang="ru-RU" sz="1800" kern="1200" dirty="0" err="1" smtClean="0"/>
                <a:t>деятельностного</a:t>
              </a:r>
              <a:r>
                <a:rPr lang="ru-RU" sz="1800" kern="1200" dirty="0" smtClean="0"/>
                <a:t> взаимодействия, через поощрение и вовлечение детей в привлекательные дела</a:t>
              </a:r>
              <a:endParaRPr lang="ru-RU" sz="1800" kern="1200" dirty="0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352345" y="1781052"/>
            <a:ext cx="628798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 smtClean="0"/>
              <a:t>6. Педагог </a:t>
            </a:r>
            <a:r>
              <a:rPr lang="ru-RU" dirty="0"/>
              <a:t>добровольно отказывается от </a:t>
            </a:r>
            <a:r>
              <a:rPr lang="ru-RU" dirty="0" smtClean="0"/>
              <a:t>  </a:t>
            </a:r>
            <a:r>
              <a:rPr lang="ru-RU" dirty="0"/>
              <a:t>пресловутого превосходства над детьми, навязывая им свое мнение, требуя от детей откровенности, вторгаясь в детскую душу, постоянно упрекая и </a:t>
            </a:r>
            <a:r>
              <a:rPr lang="ru-RU" dirty="0" smtClean="0"/>
              <a:t>поучая.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2602193" y="3538003"/>
            <a:ext cx="6281832" cy="923330"/>
            <a:chOff x="461665" y="0"/>
            <a:chExt cx="8166769" cy="92333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61665" y="0"/>
              <a:ext cx="8166769" cy="92333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461665" y="0"/>
              <a:ext cx="8072679" cy="9233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/>
                <a:t>7</a:t>
              </a:r>
              <a:r>
                <a:rPr lang="ru-RU" sz="1800" kern="1200" dirty="0" smtClean="0"/>
                <a:t>. Педагог  должен уметь создавать  условия и возможности  для детского успеха и уметь эксклюзивно, весело, бодро и радостно поощрять  и награждать детей и их родителей, да так., чтобы не вызывать зависть у других</a:t>
              </a:r>
              <a:endParaRPr lang="ru-RU" sz="1800" kern="1200" dirty="0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602192" y="4622187"/>
            <a:ext cx="6281833" cy="92333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8. Педагог обладает умением  </a:t>
            </a:r>
            <a:r>
              <a:rPr lang="ru-RU" dirty="0"/>
              <a:t>в режиме свободного общения создавать необходимые условия для широкого, демократического участия детей и в процессах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02192" y="5706371"/>
            <a:ext cx="6281833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9. </a:t>
            </a:r>
            <a:r>
              <a:rPr lang="ru-RU" dirty="0"/>
              <a:t>Педагог обладает умением привносить вкус и ощущение радости, успеха, уверенности, бодрости, оптимизма в образовательный  процесс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494" y="112104"/>
            <a:ext cx="2280868" cy="32650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96" y="3224450"/>
            <a:ext cx="2294965" cy="333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0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Штриховая стрелка вправо 15"/>
          <p:cNvSpPr/>
          <p:nvPr/>
        </p:nvSpPr>
        <p:spPr>
          <a:xfrm>
            <a:off x="755305" y="5578270"/>
            <a:ext cx="8386807" cy="1279730"/>
          </a:xfrm>
          <a:prstGeom prst="stripedRight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755305" y="4234848"/>
            <a:ext cx="8386807" cy="1159180"/>
          </a:xfrm>
          <a:prstGeom prst="stripedRightArrow">
            <a:avLst/>
          </a:prstGeom>
          <a:solidFill>
            <a:srgbClr val="FF99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755305" y="2815820"/>
            <a:ext cx="8388695" cy="1286663"/>
          </a:xfrm>
          <a:prstGeom prst="stripedRightArrow">
            <a:avLst>
              <a:gd name="adj1" fmla="val 50000"/>
              <a:gd name="adj2" fmla="val 46516"/>
            </a:avLst>
          </a:prstGeom>
          <a:gradFill flip="none" rotWithShape="1">
            <a:gsLst>
              <a:gs pos="0">
                <a:srgbClr val="0DBB43">
                  <a:shade val="30000"/>
                  <a:satMod val="115000"/>
                </a:srgbClr>
              </a:gs>
              <a:gs pos="50000">
                <a:srgbClr val="0DBB43">
                  <a:shade val="67500"/>
                  <a:satMod val="115000"/>
                </a:srgbClr>
              </a:gs>
              <a:gs pos="100000">
                <a:srgbClr val="0DBB43">
                  <a:shade val="100000"/>
                  <a:satMod val="115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" name="Прямоугольник 2"/>
          <p:cNvSpPr/>
          <p:nvPr/>
        </p:nvSpPr>
        <p:spPr>
          <a:xfrm>
            <a:off x="1494921" y="1677513"/>
            <a:ext cx="5669483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/>
                <a:solidFill>
                  <a:srgbClr val="2806F4"/>
                </a:solidFill>
              </a:rPr>
              <a:t>ТРИ СТРАСТИ РЕБЕНКА:</a:t>
            </a:r>
          </a:p>
          <a:p>
            <a:pPr algn="ctr"/>
            <a:endParaRPr lang="ru-RU" sz="3300" b="1" i="1" dirty="0">
              <a:ln/>
              <a:solidFill>
                <a:srgbClr val="2806F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6316" y="3236707"/>
            <a:ext cx="173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- РАСТИ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3609" y="4536060"/>
            <a:ext cx="251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- ВЗРОСЛЕТЬ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6316" y="5732015"/>
            <a:ext cx="188984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- </a:t>
            </a:r>
            <a:r>
              <a:rPr lang="ru-RU" sz="2400" b="1" i="1" dirty="0" smtClean="0"/>
              <a:t>Быть </a:t>
            </a:r>
            <a:r>
              <a:rPr lang="ru-RU" sz="2100" b="1" i="1" dirty="0" smtClean="0"/>
              <a:t>СВОБОДНЫМ</a:t>
            </a:r>
            <a:endParaRPr lang="ru-RU" sz="2100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500" y="2291044"/>
            <a:ext cx="1545057" cy="148266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636" y="2265794"/>
            <a:ext cx="2427410" cy="148954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011" y="1842024"/>
            <a:ext cx="1330826" cy="191306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918" y="3906070"/>
            <a:ext cx="4067511" cy="11673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011" y="5319515"/>
            <a:ext cx="1587056" cy="11520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267" y="5374776"/>
            <a:ext cx="1660164" cy="11067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707" y="5319515"/>
            <a:ext cx="1796158" cy="11973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65131" y="256071"/>
            <a:ext cx="3992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Шалва </a:t>
            </a:r>
            <a:r>
              <a:rPr lang="ru-RU" sz="2400" b="1" i="1" dirty="0"/>
              <a:t>А</a:t>
            </a:r>
            <a:r>
              <a:rPr lang="ru-RU" sz="2400" b="1" i="1" dirty="0" smtClean="0"/>
              <a:t>лександрович </a:t>
            </a:r>
            <a:r>
              <a:rPr lang="ru-RU" sz="2400" b="1" i="1" dirty="0" err="1"/>
              <a:t>А</a:t>
            </a:r>
            <a:r>
              <a:rPr lang="ru-RU" sz="2400" b="1" i="1" dirty="0" err="1" smtClean="0"/>
              <a:t>монашвили</a:t>
            </a:r>
            <a:endParaRPr lang="ru-RU" sz="2400" b="1" i="1" dirty="0"/>
          </a:p>
        </p:txBody>
      </p:sp>
      <p:pic>
        <p:nvPicPr>
          <p:cNvPr id="18" name="Picture 2" descr="http://miraman.ru/uploads/20160303/fdnUX9fCqh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35622" y="86102"/>
            <a:ext cx="2346011" cy="1561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7371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9000">
              <a:schemeClr val="accent1">
                <a:lumMod val="60000"/>
                <a:lumOff val="40000"/>
              </a:schemeClr>
            </a:gs>
            <a:gs pos="59060">
              <a:srgbClr val="FBD6DE"/>
            </a:gs>
            <a:gs pos="84000">
              <a:srgbClr val="FDDEBC"/>
            </a:gs>
            <a:gs pos="92000">
              <a:schemeClr val="bg1"/>
            </a:gs>
            <a:gs pos="33000">
              <a:srgbClr val="CAB8D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s://pbs.twimg.com/media/D_C0loFWkAEdfNq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80" l="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62" y="489444"/>
            <a:ext cx="7598829" cy="498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0892" y="83234"/>
            <a:ext cx="841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ЦЕННЕЙШИЕ КАЧЕСТВА ДОШКОЛЬНИКА</a:t>
            </a:r>
            <a:endParaRPr lang="ru-RU" sz="28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8277">
            <a:off x="2309689" y="887860"/>
            <a:ext cx="1733385" cy="1155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1699">
            <a:off x="3224081" y="3218065"/>
            <a:ext cx="1804558" cy="1353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3790">
            <a:off x="7104635" y="1555025"/>
            <a:ext cx="1759779" cy="1173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 rot="20822944">
            <a:off x="165040" y="3189867"/>
            <a:ext cx="3717878" cy="519351"/>
          </a:xfrm>
          <a:prstGeom prst="donut">
            <a:avLst>
              <a:gd name="adj" fmla="val 18089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rgbClr val="0000FF"/>
                  </a:solidFill>
                </a:ln>
              </a:rPr>
              <a:t>Готовность играть</a:t>
            </a:r>
            <a:endParaRPr lang="ru-RU" dirty="0">
              <a:ln>
                <a:solidFill>
                  <a:srgbClr val="0000FF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 rot="607420">
            <a:off x="4994078" y="3592533"/>
            <a:ext cx="3394894" cy="519351"/>
          </a:xfrm>
          <a:prstGeom prst="donu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Живость воображения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1377918">
            <a:off x="47867" y="1560313"/>
            <a:ext cx="3266282" cy="908864"/>
          </a:xfrm>
          <a:prstGeom prst="donut">
            <a:avLst>
              <a:gd name="adj" fmla="val 11862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Готовность</a:t>
            </a:r>
          </a:p>
          <a:p>
            <a:pPr algn="ctr"/>
            <a:r>
              <a:rPr lang="ru-RU" dirty="0" smtClean="0"/>
              <a:t> экспериментировать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629651">
            <a:off x="4823956" y="974318"/>
            <a:ext cx="3126484" cy="519351"/>
          </a:xfrm>
          <a:prstGeom prst="donu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Любопытство …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6313" y="5020468"/>
            <a:ext cx="3373081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C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Ребенок – инициатор своего развития  </a:t>
            </a:r>
            <a:endParaRPr lang="ru-RU" sz="2000" i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4862" y="4835802"/>
            <a:ext cx="411343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C00000"/>
                </a:solidFill>
              </a:rPr>
              <a:t>Педагог обеспечивает:</a:t>
            </a:r>
          </a:p>
          <a:p>
            <a:pPr algn="ctr"/>
            <a:r>
              <a:rPr lang="ru-RU" sz="20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моральную, материальную, интеллектуальную </a:t>
            </a: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поддержку</a:t>
            </a:r>
            <a:endParaRPr lang="ru-RU" sz="2000" i="1" dirty="0" smtClean="0">
              <a:solidFill>
                <a:srgbClr val="C00000"/>
              </a:solidFill>
            </a:endParaRPr>
          </a:p>
        </p:txBody>
      </p:sp>
      <p:sp>
        <p:nvSpPr>
          <p:cNvPr id="17" name="Двойная стрелка влево/вправо 16"/>
          <p:cNvSpPr/>
          <p:nvPr/>
        </p:nvSpPr>
        <p:spPr>
          <a:xfrm rot="10800000">
            <a:off x="3549394" y="5185654"/>
            <a:ext cx="1499568" cy="514632"/>
          </a:xfrm>
          <a:prstGeom prst="leftRightArrow">
            <a:avLst>
              <a:gd name="adj1" fmla="val 6850"/>
              <a:gd name="adj2" fmla="val 33976"/>
            </a:avLst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14020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трелка влево 18"/>
          <p:cNvSpPr/>
          <p:nvPr/>
        </p:nvSpPr>
        <p:spPr>
          <a:xfrm rot="10800000">
            <a:off x="5848267" y="4538301"/>
            <a:ext cx="797899" cy="37432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Стрелка влево 9"/>
          <p:cNvSpPr/>
          <p:nvPr/>
        </p:nvSpPr>
        <p:spPr>
          <a:xfrm>
            <a:off x="2241316" y="4520615"/>
            <a:ext cx="887414" cy="37976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1" name="Овал 20"/>
          <p:cNvSpPr/>
          <p:nvPr/>
        </p:nvSpPr>
        <p:spPr>
          <a:xfrm>
            <a:off x="3218330" y="4019556"/>
            <a:ext cx="2438772" cy="1912524"/>
          </a:xfrm>
          <a:prstGeom prst="ellipse">
            <a:avLst/>
          </a:prstGeom>
          <a:solidFill>
            <a:srgbClr val="FF99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Прямоугольник 1"/>
          <p:cNvSpPr/>
          <p:nvPr/>
        </p:nvSpPr>
        <p:spPr>
          <a:xfrm>
            <a:off x="1258106" y="141104"/>
            <a:ext cx="6605013" cy="5001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2800" b="1" i="1" dirty="0" smtClean="0">
                <a:ln w="0"/>
                <a:solidFill>
                  <a:srgbClr val="0000FF"/>
                </a:solidFill>
              </a:rPr>
              <a:t>ЗАЧЕМ НАДО СЛЫШАТЬ ГОЛОС РЕБЕНКА?</a:t>
            </a:r>
            <a:endParaRPr lang="ru-RU" sz="2800" b="1" i="1" dirty="0">
              <a:ln w="0"/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97" y="5008750"/>
            <a:ext cx="2898480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i="1" dirty="0"/>
              <a:t>ребенку возможность понять и  почувствовать, что его </a:t>
            </a:r>
            <a:r>
              <a:rPr lang="ru-RU" i="1" dirty="0" smtClean="0">
                <a:solidFill>
                  <a:srgbClr val="FF0000"/>
                </a:solidFill>
              </a:rPr>
              <a:t>слышат  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87248" y="5043634"/>
            <a:ext cx="3168851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/>
              <a:t>педагогу возможность сделать </a:t>
            </a:r>
            <a:r>
              <a:rPr lang="ru-RU" i="1" dirty="0">
                <a:solidFill>
                  <a:srgbClr val="FF0000"/>
                </a:solidFill>
              </a:rPr>
              <a:t>обучение </a:t>
            </a:r>
            <a:r>
              <a:rPr lang="ru-RU" i="1" dirty="0" smtClean="0">
                <a:solidFill>
                  <a:srgbClr val="FF0000"/>
                </a:solidFill>
              </a:rPr>
              <a:t>индивидуальным и избежать собственного выгорания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52815" y="1714763"/>
            <a:ext cx="177245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i="1" dirty="0">
                <a:solidFill>
                  <a:srgbClr val="FF0000"/>
                </a:solidFill>
              </a:rPr>
              <a:t> </a:t>
            </a:r>
            <a:endParaRPr lang="ru-RU" sz="21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7178" y="1011162"/>
            <a:ext cx="6140999" cy="10618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100" b="1" i="1" dirty="0"/>
              <a:t>Поняв, как ребенок видит мир, мы можем построить индивидуальное образование, оттолкнувшись от его ответа, вопроса, плана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383377" y="2930514"/>
            <a:ext cx="26321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700" b="1" i="1" dirty="0">
                <a:solidFill>
                  <a:srgbClr val="FF0000"/>
                </a:solidFill>
              </a:rPr>
              <a:t> </a:t>
            </a:r>
            <a:endParaRPr lang="ru-RU" sz="27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408" y="768525"/>
            <a:ext cx="1933778" cy="2800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Овал 23"/>
          <p:cNvSpPr/>
          <p:nvPr/>
        </p:nvSpPr>
        <p:spPr>
          <a:xfrm>
            <a:off x="3405251" y="4226893"/>
            <a:ext cx="2072398" cy="149434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Прямоугольник 4"/>
          <p:cNvSpPr/>
          <p:nvPr/>
        </p:nvSpPr>
        <p:spPr>
          <a:xfrm>
            <a:off x="3727472" y="4772119"/>
            <a:ext cx="1788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Это дает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3" name="Кольцо 22"/>
          <p:cNvSpPr/>
          <p:nvPr/>
        </p:nvSpPr>
        <p:spPr>
          <a:xfrm>
            <a:off x="3456362" y="4358351"/>
            <a:ext cx="1970176" cy="1192060"/>
          </a:xfrm>
          <a:prstGeom prst="donut">
            <a:avLst>
              <a:gd name="adj" fmla="val 1085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2" name="Кольцо 21"/>
          <p:cNvSpPr/>
          <p:nvPr/>
        </p:nvSpPr>
        <p:spPr>
          <a:xfrm>
            <a:off x="2890096" y="3729891"/>
            <a:ext cx="3107291" cy="2500580"/>
          </a:xfrm>
          <a:prstGeom prst="donut">
            <a:avLst>
              <a:gd name="adj" fmla="val 10972"/>
            </a:avLst>
          </a:prstGeom>
          <a:solidFill>
            <a:srgbClr val="4537F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pic>
        <p:nvPicPr>
          <p:cNvPr id="3074" name="Picture 2" descr="https://thumbs.dreamstime.com/b/%D0%BC%D0%B0%D0%BB%D0%B5%D0%BD%D1%8C%D0%BA%D0%B0%D1%8F-%D0%B4%D0%B5%D0%B2%D0%BE%D1%87%D0%BA%D0%B0-%D1%83%D0%BA%D0%B0%D0%B7%D1%8B%D0%B2%D0%B0%D0%B5%D1%82-%D0%B5%D0%B5-%D0%BF%D0%B0%D0%BB%D1%8C%D1%86%D1%8B-%D1%81-%D1%88%D0%B0%D0%BB%D0%BE%D0%B2%D0%BB%D0%B8%D0%B2%D1%8B%D0%BC-%D0%B2%D0%B7%D0%B3%D0%BB%D1%8F%D0%B4%D0%BE%D0%BC-%D1%85%D0%B0%D1%80%D0%B0%D0%BA%D1%82%D0%B5%D1%80-r-1464481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513" y="2467392"/>
            <a:ext cx="2009405" cy="225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ytimg.com/vi/EtoFtYsIXKs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6" y="2526451"/>
            <a:ext cx="3287700" cy="184933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9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141" y="2071497"/>
            <a:ext cx="8475590" cy="32362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Диалогичность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во взаимоотношениях воспитанника и педагога;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ru-RU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Деятельностно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- творческий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характер взаимодействия;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Направленность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на поддержку индивидуального развития личности; </a:t>
            </a:r>
            <a:endParaRPr lang="ru-RU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детям необходимого пространства для принятия самостоятельных решений, творческого выбора содержания и способов учения и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поведения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0089" y="171464"/>
            <a:ext cx="7951694" cy="145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профессиональной деятельности педагога, организующего и осуществляющего педагогическое взаимодействие: </a:t>
            </a:r>
            <a:endParaRPr lang="ru-RU" sz="2800" b="1" i="1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6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2602</TotalTime>
  <Words>1502</Words>
  <Application>Microsoft Office PowerPoint</Application>
  <PresentationFormat>Экран (4:3)</PresentationFormat>
  <Paragraphs>186</Paragraphs>
  <Slides>30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0" baseType="lpstr">
      <vt:lpstr>Arial</vt:lpstr>
      <vt:lpstr>Calibri</vt:lpstr>
      <vt:lpstr>Calibri Light</vt:lpstr>
      <vt:lpstr>Georgia</vt:lpstr>
      <vt:lpstr>Roboto</vt:lpstr>
      <vt:lpstr>Times New Roman</vt:lpstr>
      <vt:lpstr>Trebuchet MS (Основной текст)</vt:lpstr>
      <vt:lpstr>Wingdings</vt:lpstr>
      <vt:lpstr>yandex-sans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Olga</cp:lastModifiedBy>
  <cp:revision>117</cp:revision>
  <dcterms:created xsi:type="dcterms:W3CDTF">2021-10-17T10:31:17Z</dcterms:created>
  <dcterms:modified xsi:type="dcterms:W3CDTF">2021-12-19T07:31:16Z</dcterms:modified>
</cp:coreProperties>
</file>