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4" r:id="rId12"/>
    <p:sldId id="260" r:id="rId13"/>
    <p:sldId id="261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DBE"/>
    <a:srgbClr val="FDB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6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F0A4F-5298-44BD-8E6A-8BBFE9329651}" type="datetimeFigureOut">
              <a:rPr lang="ru-RU" smtClean="0"/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19D74-A708-4E7A-92B1-BC2475DE9AD6}" type="slidenum">
              <a:rPr lang="ru-RU" smtClean="0"/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3270" y="1053297"/>
            <a:ext cx="7674015" cy="4399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Адаптированная образовательная программа</a:t>
            </a:r>
            <a:endParaRPr lang="ru-RU" sz="3200" b="1" i="1" dirty="0" smtClean="0">
              <a:solidFill>
                <a:srgbClr val="0070C0"/>
              </a:solidFill>
            </a:endParaRPr>
          </a:p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дошкольного образования </a:t>
            </a:r>
            <a:endParaRPr lang="ru-RU" sz="3200" b="1" i="1" dirty="0" smtClean="0">
              <a:solidFill>
                <a:srgbClr val="0070C0"/>
              </a:solidFill>
            </a:endParaRPr>
          </a:p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для обучающихся с задержкой психического развития</a:t>
            </a:r>
            <a:endParaRPr lang="ru-RU" sz="3200" b="1" i="1" dirty="0" smtClean="0">
              <a:solidFill>
                <a:srgbClr val="0070C0"/>
              </a:solidFill>
            </a:endParaRP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государственного бюджетного дошкольного образовательного учреждения </a:t>
            </a:r>
            <a:endParaRPr lang="ru-RU" sz="2400" dirty="0" smtClean="0"/>
          </a:p>
          <a:p>
            <a:pPr algn="ctr"/>
            <a:r>
              <a:rPr lang="ru-RU" sz="2400" dirty="0" smtClean="0"/>
              <a:t>центра развития ребенка – детского сада №33 </a:t>
            </a:r>
            <a:endParaRPr lang="ru-RU" sz="2400" dirty="0" smtClean="0"/>
          </a:p>
          <a:p>
            <a:pPr algn="ctr"/>
            <a:r>
              <a:rPr lang="ru-RU" sz="2400" dirty="0" smtClean="0"/>
              <a:t>Красносельского района Санкт-Петербурга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259484" y="5729468"/>
            <a:ext cx="1796415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Санкт-Петербург</a:t>
            </a:r>
            <a:endParaRPr lang="ru-RU" dirty="0" smtClean="0"/>
          </a:p>
          <a:p>
            <a:r>
              <a:rPr lang="ru-RU" dirty="0" smtClean="0"/>
              <a:t>          2024</a:t>
            </a:r>
            <a:endParaRPr lang="ru-RU" dirty="0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4572" y="2685485"/>
            <a:ext cx="7610355" cy="13644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9215" marR="1905" algn="ctr">
              <a:lnSpc>
                <a:spcPts val="1360"/>
              </a:lnSpc>
              <a:spcAft>
                <a:spcPts val="0"/>
              </a:spcAft>
              <a:tabLst>
                <a:tab pos="222250" algn="l"/>
              </a:tabLst>
            </a:pP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" marR="1905" algn="ctr">
              <a:lnSpc>
                <a:spcPts val="1360"/>
              </a:lnSpc>
              <a:spcAft>
                <a:spcPts val="0"/>
              </a:spcAft>
              <a:tabLst>
                <a:tab pos="22225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МЕТОДИЧЕСКАЯ РАЗРАБОТКА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" marR="1905" algn="ctr">
              <a:lnSpc>
                <a:spcPts val="1360"/>
              </a:lnSpc>
              <a:spcAft>
                <a:spcPts val="0"/>
              </a:spcAft>
              <a:tabLst>
                <a:tab pos="22225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215" marR="1905" algn="ctr">
              <a:lnSpc>
                <a:spcPts val="1360"/>
              </a:lnSpc>
              <a:spcAft>
                <a:spcPts val="0"/>
              </a:spcAft>
              <a:tabLst>
                <a:tab pos="222250" algn="l"/>
              </a:tabLs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обучения</a:t>
            </a:r>
            <a:r>
              <a:rPr lang="ru-RU" b="1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плаванию</a:t>
            </a:r>
            <a:r>
              <a:rPr lang="ru-RU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b="1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</a:t>
            </a:r>
            <a:r>
              <a:rPr lang="ru-RU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возраста</a:t>
            </a:r>
            <a:r>
              <a:rPr lang="ru-RU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 детей 3-7 лет.</a:t>
            </a:r>
            <a:r>
              <a:rPr lang="ru-RU" spc="-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pc="-5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Автор-составитель:</a:t>
            </a:r>
            <a:r>
              <a:rPr lang="ru-RU" i="1" spc="29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spc="29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Е.Ю.Денисова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" y="127322"/>
            <a:ext cx="91440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Программы, формируемая участниками образовательных отношений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32030" y="388951"/>
            <a:ext cx="67943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Характеристика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взаимодействия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педагогического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коллектива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b="1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семьями</a:t>
            </a:r>
            <a:r>
              <a:rPr lang="ru-RU" sz="2400" b="1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09824" y="1608899"/>
            <a:ext cx="7106856" cy="1938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обеспечение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взаимодействия с семьей, вовлечение родителей (законных представителей) в образовательный процесс для формирования у них компетентной педагогической позиции по отношению к собственному ребенку.</a:t>
            </a:r>
            <a:endParaRPr lang="ru-RU" sz="24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98" y="-8682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05940" y="520065"/>
            <a:ext cx="7007225" cy="502602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R="428625" lvl="0" indent="0" algn="just">
              <a:spcAft>
                <a:spcPts val="0"/>
              </a:spcAft>
              <a:buClr>
                <a:srgbClr val="000000"/>
              </a:buClr>
              <a:buSzPts val="1200"/>
              <a:buFont typeface="Symbol" panose="05050102010706020507" pitchFamily="18" charset="2"/>
              <a:buNone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В условиях работы с детьми с ЗПР перед педагогическим коллективом встают новые задачи по взаимодействию с семьями обучающихся, так как их родители (законные представители) также нуждаются в специальной психолого-педагогической поддержке. Одной из важнейших задач является просветительско-консультативная работа с семьей, привлечение родителей (законных представителей) к активному сотрудничеству, так, как только в процессе совместной деятельности Организации и семьи удается максимально помочь ребенку в преодолении имеющихся недостатков и трудностей.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R="428625" lvl="0" indent="0" algn="just">
              <a:spcAft>
                <a:spcPts val="0"/>
              </a:spcAft>
              <a:buClr>
                <a:srgbClr val="000000"/>
              </a:buClr>
              <a:buSzPts val="1200"/>
              <a:buFont typeface="Symbol" panose="05050102010706020507" pitchFamily="18" charset="2"/>
              <a:buNone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При реализации задач социально-педагогического блока требуется тщательное планирование действий педагогических работников и крайняя корректность при общении с семьей.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Текстовое поле 4"/>
          <p:cNvSpPr txBox="1"/>
          <p:nvPr/>
        </p:nvSpPr>
        <p:spPr>
          <a:xfrm>
            <a:off x="2221230" y="755332"/>
            <a:ext cx="5080000" cy="880110"/>
          </a:xfrm>
          <a:prstGeom prst="rect">
            <a:avLst/>
          </a:prstGeom>
        </p:spPr>
        <p:txBody>
          <a:bodyPr>
            <a:spAutoFit/>
          </a:bodyPr>
          <a:p>
            <a:pPr algn="ctr" defTabSz="266700">
              <a:lnSpc>
                <a:spcPct val="107000"/>
              </a:lnSpc>
            </a:pPr>
            <a:r>
              <a:rPr sz="1600" b="1">
                <a:latin typeface="Times New Roman" panose="02020603050405020304"/>
                <a:ea typeface="Calibri" panose="020F0502020204030204"/>
              </a:rPr>
              <a:t>Работа, обеспечивающая взаимодействие семьи и дошкольной организации, включает следующие направления</a:t>
            </a:r>
            <a:endParaRPr sz="1600" b="1">
              <a:latin typeface="Times New Roman" panose="02020603050405020304"/>
              <a:ea typeface="Calibri" panose="020F0502020204030204"/>
            </a:endParaRPr>
          </a:p>
        </p:txBody>
      </p:sp>
      <p:graphicFrame>
        <p:nvGraphicFramePr>
          <p:cNvPr id="6" name="Таблица 5"/>
          <p:cNvGraphicFramePr/>
          <p:nvPr>
            <p:custDataLst>
              <p:tags r:id="rId2"/>
            </p:custDataLst>
          </p:nvPr>
        </p:nvGraphicFramePr>
        <p:xfrm>
          <a:off x="986155" y="1861820"/>
          <a:ext cx="7515225" cy="422783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725805"/>
                <a:gridCol w="1664335"/>
                <a:gridCol w="5125085"/>
              </a:tblGrid>
              <a:tr h="547370">
                <a:tc>
                  <a:txBody>
                    <a:bodyPr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/>
                        <a:t>№ п/п</a:t>
                      </a:r>
                      <a:endParaRPr sz="1400"/>
                    </a:p>
                  </a:txBody>
                  <a:tcPr anchor="t" anchorCtr="0"/>
                </a:tc>
                <a:tc>
                  <a:txBody>
                    <a:bodyPr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/>
                        <a:t>Направления взаимодействия</a:t>
                      </a:r>
                      <a:endParaRPr sz="1400"/>
                    </a:p>
                  </a:txBody>
                  <a:tcPr anchor="t" anchorCtr="0"/>
                </a:tc>
                <a:tc>
                  <a:txBody>
                    <a:bodyPr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/>
                        <a:t>Содержание работы</a:t>
                      </a:r>
                      <a:endParaRPr sz="1400"/>
                    </a:p>
                  </a:txBody>
                  <a:tcPr anchor="t" anchorCtr="0"/>
                </a:tc>
              </a:tr>
              <a:tr h="1225550">
                <a:tc>
                  <a:txBody>
                    <a:bodyPr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/>
                        <a:t>1.</a:t>
                      </a:r>
                      <a:endParaRPr sz="1400"/>
                    </a:p>
                  </a:txBody>
                  <a:tcPr anchor="t" anchorCtr="0"/>
                </a:tc>
                <a:tc>
                  <a:txBody>
                    <a:bodyPr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/>
                        <a:t>Аналитическое</a:t>
                      </a:r>
                      <a:endParaRPr sz="1400"/>
                    </a:p>
                  </a:txBody>
                  <a:tcPr anchor="t" anchorCtr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/>
                        <a:t>Изучение семьи, выяснение образовательных потребностей ребёнка с ЗПР и предпочтений родителей (законных</a:t>
                      </a:r>
                      <a:endParaRPr sz="1400"/>
                    </a:p>
                    <a:p>
                      <a:pPr algn="just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/>
                        <a:t>представителей) для согласования воспитательных воздействий на ребенка;</a:t>
                      </a:r>
                      <a:endParaRPr sz="1400"/>
                    </a:p>
                  </a:txBody>
                  <a:tcPr anchor="t" anchorCtr="0"/>
                </a:tc>
              </a:tr>
              <a:tr h="1679575">
                <a:tc>
                  <a:txBody>
                    <a:bodyPr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/>
                        <a:t>2.</a:t>
                      </a:r>
                      <a:endParaRPr sz="1400"/>
                    </a:p>
                  </a:txBody>
                  <a:tcPr anchor="t" anchorCtr="0"/>
                </a:tc>
                <a:tc>
                  <a:txBody>
                    <a:bodyPr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/>
                        <a:t>Коммуникативно- деятельностное</a:t>
                      </a:r>
                      <a:endParaRPr sz="1400"/>
                    </a:p>
                  </a:txBody>
                  <a:tcPr anchor="t" anchorCtr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/>
                        <a:t>Направлено на повышение педагогической культуры родителей (законных представителей); вовлечение родителей (законных представителей) в воспитательно - образовательный процесс; создание активной развивающей среды, обеспечивающей единые подходы к развитию личности в семье и детском коллективе.</a:t>
                      </a:r>
                      <a:endParaRPr sz="1400"/>
                    </a:p>
                  </a:txBody>
                  <a:tcPr anchor="t" anchorCtr="0"/>
                </a:tc>
              </a:tr>
              <a:tr h="775335">
                <a:tc>
                  <a:txBody>
                    <a:bodyPr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/>
                        <a:t>3.</a:t>
                      </a:r>
                      <a:endParaRPr sz="1400"/>
                    </a:p>
                  </a:txBody>
                  <a:tcPr anchor="t" anchorCtr="0"/>
                </a:tc>
                <a:tc>
                  <a:txBody>
                    <a:bodyPr/>
                    <a:p>
                      <a:pPr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/>
                        <a:t>Информационное</a:t>
                      </a:r>
                      <a:endParaRPr sz="1400"/>
                    </a:p>
                  </a:txBody>
                  <a:tcPr anchor="t" anchorCtr="0"/>
                </a:tc>
                <a:tc>
                  <a:txBody>
                    <a:bodyPr/>
                    <a:p>
                      <a:pPr algn="just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sz="1400"/>
                        <a:t>Пропаганда и популяризация опыта деятельности ДОУ; создание открытого информационного пространства (сайт ДОУ, группы в социальных  сетях).</a:t>
                      </a:r>
                      <a:endParaRPr sz="1400"/>
                    </a:p>
                  </a:txBody>
                  <a:tcPr anchor="t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57450" y="1107440"/>
            <a:ext cx="6393180" cy="446024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Общие родительские собрания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Групповые родительские собрания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"День открытых дверей"</a:t>
            </a: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тематические доклады; 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+mn-ea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плановые консультации; 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+mn-ea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семинары; 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+mn-ea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тренинги; 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+mn-ea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"Круглые столы".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+mn-ea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Проведение детских праздников и досугов, мастер-классов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+mn-ea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Анкетирование и опросы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+mn-ea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Беседы и консультации специалистов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+mn-ea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Родительский час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+mn-ea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Информационные стенды и тематические выставки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+mn-ea"/>
            </a:endParaRPr>
          </a:p>
          <a:p>
            <a:pPr marL="342900" marR="428625" lvl="0" indent="-342900" algn="just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Выставки детских работ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+mn-ea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3740" y="276225"/>
            <a:ext cx="884745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28625" indent="359410" algn="ctr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Формы организации 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428625" indent="359410" algn="ctr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психолого-педагогической помощи семье: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2420" y="253204"/>
            <a:ext cx="5238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ГБДОУ ЦРР-д/с №33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3640" y="1102360"/>
            <a:ext cx="6876415" cy="334962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здании № 1 по адресу ул. Добровольцев д.52 к.2 –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групп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Из них: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Общеразвивающей направленности:</a:t>
            </a:r>
            <a:endParaRPr lang="ru-RU" b="1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2-3 года – ранний возраст – 2 группы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4-5 лет – средний возраст – 3 группы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5-6 лет – старший возраст – 1 группа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6-7 лет – подготовительные к школе – 2 группы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Компенсирующей направленности:</a:t>
            </a:r>
            <a:endParaRPr lang="ru-RU" b="1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6-7 лет  - подготовительная к школе -1 группа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4-5 лет - средний возраст - 2 группы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5-6 лет - старший возраст - 1 группа</a:t>
            </a:r>
            <a:endParaRPr lang="ru-RU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02155" y="715010"/>
            <a:ext cx="5884545" cy="387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27355" algn="just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ГБДОУ ЦРР – д/с № 33 расположено в 2 зданиях:</a:t>
            </a:r>
            <a:endParaRPr lang="ru-RU" sz="1600" b="1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3640" y="4566920"/>
            <a:ext cx="6876415" cy="216471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здании №2 по адресу ул. Добровольцев д.56 к.3 –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 групп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Общеразвивающей направленности:</a:t>
            </a:r>
            <a:endParaRPr lang="ru-RU" sz="16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1,5-2 года – ранний возраст – 2 группы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3-4 года – младший возраст – 3 группы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5-6 лет - старший возраст - 2 группы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Компенсирующей направленности:</a:t>
            </a:r>
            <a:endParaRPr lang="ru-RU" b="1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27355">
              <a:lnSpc>
                <a:spcPct val="107000"/>
              </a:lnSpc>
              <a:spcAft>
                <a:spcPts val="0"/>
              </a:spcAft>
              <a:tabLst>
                <a:tab pos="89789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4-7 лет – разновозрастная группа – 1 группа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atherineasquithgallery.com/uploads/posts/2021-03/1614693546_155-p-fon-s-ramkami-dlya-bukleta-172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575" cy="686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3270" y="1053297"/>
            <a:ext cx="767401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0070C0"/>
                </a:solidFill>
              </a:rPr>
              <a:t>Образовательная программа</a:t>
            </a:r>
            <a:endParaRPr lang="ru-RU" sz="4400" b="1" i="1" dirty="0" smtClean="0">
              <a:solidFill>
                <a:srgbClr val="0070C0"/>
              </a:solidFill>
            </a:endParaRPr>
          </a:p>
          <a:p>
            <a:pPr algn="ctr"/>
            <a:r>
              <a:rPr lang="ru-RU" sz="4400" b="1" i="1" dirty="0" smtClean="0">
                <a:solidFill>
                  <a:srgbClr val="0070C0"/>
                </a:solidFill>
              </a:rPr>
              <a:t>Дошкольного образования </a:t>
            </a:r>
            <a:endParaRPr lang="ru-RU" sz="4400" b="1" i="1" dirty="0" smtClean="0">
              <a:solidFill>
                <a:srgbClr val="0070C0"/>
              </a:solidFill>
            </a:endParaRPr>
          </a:p>
          <a:p>
            <a:pPr algn="ctr"/>
            <a:endParaRPr lang="ru-RU" sz="2400" dirty="0" smtClean="0"/>
          </a:p>
          <a:p>
            <a:pPr algn="ctr"/>
            <a:r>
              <a:rPr lang="ru-RU" sz="2400" b="1" dirty="0" smtClean="0"/>
              <a:t>государственного бюджетного дошкольного образовательного учреждения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центра развития ребенка – детского сада №33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Красносельского района Санкт-Петербурга</a:t>
            </a:r>
            <a:endParaRPr lang="ru-RU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259482" y="4777160"/>
            <a:ext cx="1821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Санкт-Петербург</a:t>
            </a:r>
            <a:endParaRPr lang="ru-RU" dirty="0" smtClean="0"/>
          </a:p>
          <a:p>
            <a:r>
              <a:rPr lang="ru-RU" dirty="0" smtClean="0"/>
              <a:t>          2023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57984" y="5957893"/>
            <a:ext cx="51221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Адрес электронной почты:  dc-33@mail.ru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57984" y="6375799"/>
            <a:ext cx="51221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Адрес сайта:                         </a:t>
            </a:r>
            <a:r>
              <a:rPr lang="en-US" b="0" i="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http://33krsl.dou.spb.ru/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64649"/>
            <a:ext cx="90398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dirty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131" y="0"/>
            <a:ext cx="8611564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Адаптированная образовательная программа Государственного</a:t>
            </a:r>
            <a:r>
              <a:rPr lang="ru-RU" sz="20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бюджетного</a:t>
            </a:r>
            <a:r>
              <a:rPr lang="ru-RU" sz="20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дошкольного</a:t>
            </a:r>
            <a:r>
              <a:rPr lang="ru-RU" sz="20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образовательного</a:t>
            </a:r>
            <a:r>
              <a:rPr lang="ru-RU" sz="20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учреждения</a:t>
            </a:r>
            <a:r>
              <a:rPr lang="ru-RU" sz="20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центра</a:t>
            </a:r>
            <a:r>
              <a:rPr lang="ru-RU" sz="20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</a:t>
            </a:r>
            <a:r>
              <a:rPr lang="ru-RU" sz="2000" i="1" spc="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ребенка – детского сада № 33 Красносельского района                       Санкт-Петербурга (далее Программа)  составлена в</a:t>
            </a:r>
            <a:r>
              <a:rPr lang="ru-RU" sz="2000" i="1" spc="-5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соответствии </a:t>
            </a:r>
            <a:endParaRPr lang="ru-RU" sz="20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-Федеральным государственным образовательным стандартом дошкольного образования (утвержден приказом Министерства образования и науки Российской Федерации от 17 октября 2013 г. № 1155. зарегистрировано Минюстом России 14 ноября 2013 г., регистрационный № 30384) (далее ФГОС ДО)); в редакции приказа Минпросвещения России от 8 ноября 2022 г. № 955, зарегистрировано в Минюсте России 6 февраля 2023 г., регистрационный № 72264);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- Федеральной адаптированной образовательной программой дошкольного образования (утверждена приказом Министерства просвещения Российской Федерации от 24 ноября 2022 г. № 1022, зарегистрировано Министерством юстиции Российской Федерации 27.01.2023, регистрационный № 72149) (далее ФАОП ДО), которая в свою очередь соответствует Порядку разработки и утверждения федеральных основных общеобразовательных программ, утвержденным приказом Министерства просвещения Российской Федерации от 30 сентября 2022 г. № 874 (зарегистрирован Министерством юстиции Российской Федерации 2 ноября 2022 г., регистрационный № 70809)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s://dankow.ru/wp-content/uploads/2018/04/cover_image_big-7822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270" y="4337685"/>
            <a:ext cx="1793875" cy="23787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26" name="Picture 6" descr="https://www.centrmag.ru/catalog/za11_07042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460" y="4337685"/>
            <a:ext cx="1725295" cy="23787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1023" y="208344"/>
            <a:ext cx="8981954" cy="63709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84455" marR="50800" indent="450215" algn="just">
              <a:spcAft>
                <a:spcPts val="0"/>
              </a:spcAft>
              <a:tabLst>
                <a:tab pos="457200" algn="l"/>
                <a:tab pos="995680" algn="l"/>
                <a:tab pos="1652905" algn="l"/>
                <a:tab pos="2227580" algn="l"/>
                <a:tab pos="2969260" algn="l"/>
                <a:tab pos="4265295" algn="l"/>
                <a:tab pos="5212715" algn="l"/>
                <a:tab pos="5712460" algn="l"/>
              </a:tabLst>
            </a:pPr>
            <a:r>
              <a:rPr lang="ru-RU" sz="2400" b="1" spc="-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позволяет реализовать несколько основополагающих функций дошкольного уровня образования: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27355" marR="50800" indent="-342900" algn="just">
              <a:spcAft>
                <a:spcPts val="0"/>
              </a:spcAft>
              <a:buFontTx/>
              <a:buChar char="-"/>
              <a:tabLst>
                <a:tab pos="457200" algn="l"/>
                <a:tab pos="995680" algn="l"/>
                <a:tab pos="1652905" algn="l"/>
                <a:tab pos="2227580" algn="l"/>
                <a:tab pos="2969260" algn="l"/>
                <a:tab pos="4265295" algn="l"/>
                <a:tab pos="5212715" algn="l"/>
                <a:tab pos="5712460" algn="l"/>
              </a:tabLst>
            </a:pPr>
            <a:r>
              <a:rPr lang="ru-RU" sz="2400" i="1" spc="-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обучение и воспитание ребёнка дошкольного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возраста как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4455" marR="50800" algn="just">
              <a:spcAft>
                <a:spcPts val="0"/>
              </a:spcAft>
              <a:tabLst>
                <a:tab pos="457200" algn="l"/>
                <a:tab pos="995680" algn="l"/>
                <a:tab pos="1652905" algn="l"/>
                <a:tab pos="2227580" algn="l"/>
                <a:tab pos="2969260" algn="l"/>
                <a:tab pos="4265295" algn="l"/>
                <a:tab pos="5212715" algn="l"/>
                <a:tab pos="5712460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гражданина Российской Федерации, формирование основ его гражданской и культурной идентичности на соответствующем его возрасту содержании доступными средствами;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400" i="1" dirty="0" smtClean="0">
                <a:latin typeface="Times New Roman" panose="02020603050405020304" pitchFamily="18" charset="0"/>
              </a:rPr>
              <a:t>-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ориентированного на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Родины;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/>
              <a:t>-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федерального образовательного пространства воспитания и обучения детей от рождения до поступления в общеобразовательную организацию, обеспечивающего ребёнку и его родителям (законным представителям), равные, качественные условия ДО, вне зависимости от места проживания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1495" y="243435"/>
            <a:ext cx="8542116" cy="275152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84455" marR="50800" indent="450215" algn="just">
              <a:lnSpc>
                <a:spcPct val="90000"/>
              </a:lnSpc>
              <a:spcBef>
                <a:spcPts val="15"/>
              </a:spcBef>
              <a:spcAft>
                <a:spcPts val="0"/>
              </a:spcAft>
              <a:tabLst>
                <a:tab pos="457200" algn="l"/>
                <a:tab pos="1652905" algn="l"/>
              </a:tabLst>
            </a:pP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определяет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единые для Российской Федерации базовые объем и содержание дошкольного образования, осваиваемые обучающимися в организациях, осуществляющих образовательную деятельность, и планируемые результаты освоения образовательной программы. Федеральная программа разработана в соответствии с федеральным государственным образовательным стандартом дошкольного образования</a:t>
            </a:r>
            <a:endParaRPr lang="ru-RU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6134" y="4948139"/>
            <a:ext cx="82528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spc="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каждом из них предусматривается обязательная часть (не менее 60%) и часть, формируемая участниками образовательных отношений (не более 40%)</a:t>
            </a:r>
            <a:endParaRPr lang="ru-RU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20773" y="3220145"/>
            <a:ext cx="8357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Образовательная программа  включает три основных раздела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6134" y="3882115"/>
            <a:ext cx="8252838" cy="865719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33929" y="4085864"/>
            <a:ext cx="1979358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целевой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947052" y="4064613"/>
            <a:ext cx="2460225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/>
              <a:t>с</a:t>
            </a:r>
            <a:r>
              <a:rPr lang="ru-RU" sz="2400" dirty="0" smtClean="0"/>
              <a:t>одержательный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06317" y="4064612"/>
            <a:ext cx="2812649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организационный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4091" y="635286"/>
            <a:ext cx="8484242" cy="27515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цели, задачи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принципы формирования</a:t>
            </a:r>
            <a:endParaRPr lang="ru-RU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планируемые результаты освоения Федеральной программы в младенческом, раннем, дошкольном возрастах, а также на этапе завершения освоения Федеральной программы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  <a:endParaRPr lang="ru-RU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8320" y="173621"/>
            <a:ext cx="6615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 целевом разделе </a:t>
            </a:r>
            <a:r>
              <a:rPr lang="ru-RU" sz="2400" b="1" i="1" dirty="0" smtClean="0"/>
              <a:t>Программы представлены:</a:t>
            </a:r>
            <a:endParaRPr lang="ru-RU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258320" y="3386808"/>
            <a:ext cx="6259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</a:t>
            </a:r>
            <a:r>
              <a:rPr lang="ru-RU" sz="2400" b="1" i="1" dirty="0" smtClean="0"/>
              <a:t>  </a:t>
            </a:r>
            <a:r>
              <a:rPr lang="ru-RU" sz="2400" b="1" i="1" dirty="0" smtClean="0">
                <a:solidFill>
                  <a:srgbClr val="FF0000"/>
                </a:solidFill>
              </a:rPr>
              <a:t>содержательном разделе </a:t>
            </a:r>
            <a:r>
              <a:rPr lang="ru-RU" sz="2400" b="1" i="1" dirty="0" smtClean="0"/>
              <a:t>представлены:</a:t>
            </a:r>
            <a:endParaRPr lang="ru-RU" sz="24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4091" y="3848473"/>
            <a:ext cx="8611565" cy="30839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и содержание образовательной деятельности по каждой из образовательных областей для всех возрастных групп обучающихся (социально-коммуникативное, познавательное, речевое, художественно- эстетическое, физическое развитие)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описание вариативных форм, способов, методов и средств реализации Федеральной программы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собенности образовательной деятельности разных видов и культурных практик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234" y="931652"/>
            <a:ext cx="8947231" cy="40767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Способы поддержки детской инициативы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педагогического коллектива с семьями обучающихся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70205" marR="50800" indent="-28575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аправления и задачи коррекционно-развивающей работы с детьми дошкольного возраста с задержкой психического развития</a:t>
            </a:r>
            <a:endParaRPr lang="ru-RU" sz="24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4455" marR="50800" algn="just">
              <a:lnSpc>
                <a:spcPct val="90000"/>
              </a:lnSpc>
              <a:spcAft>
                <a:spcPts val="0"/>
              </a:spcAft>
              <a:tabLst>
                <a:tab pos="457200" algn="l"/>
                <a:tab pos="1652905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содержательный раздел Программы входит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Рабочая программа воспитания, которая раскрывает задачи и направления воспитательной работы, предусматривает приобщение детей к российским традиционным духовным ценностям, включая культурные ценности своей этнической группы, правилам и нормам поведения в российском обществе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88020" y="235314"/>
            <a:ext cx="69216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  содержательном разделе </a:t>
            </a:r>
            <a:r>
              <a:rPr lang="ru-RU" sz="2400" b="1" i="1" dirty="0" smtClean="0"/>
              <a:t>представлены: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0146" y="358815"/>
            <a:ext cx="7856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В организационном разделе </a:t>
            </a:r>
            <a:r>
              <a:rPr lang="ru-RU" sz="2400" b="1" i="1" dirty="0" smtClean="0"/>
              <a:t>программы представлены </a:t>
            </a:r>
            <a:endParaRPr lang="ru-RU" sz="24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5035" y="964636"/>
            <a:ext cx="8102278" cy="52622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Психолого-педагогические условия, обеспечивающие развитие ребенка с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задержкой психического развития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Организация предметно-пространственной развивающей образовательной среды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Материально-техническое обеспечение Программы, обеспеченность методическими материалами и средствами обучения и воспитания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Финансовые условия реализации программы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Перечень методических материалов, средств обучения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Кадровые условия реализации Программы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Распорядок пребывания воспитанников в ДОУ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Требования и показатели организации образовательного процесса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fontAlgn="t">
              <a:buFont typeface="Wingdings" panose="05000000000000000000" pitchFamily="2" charset="2"/>
              <a:buChar char="§"/>
            </a:pP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Федеральный календарный план воспитательной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работы</a:t>
            </a:r>
            <a:endParaRPr lang="ru-RU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15748" y="74859"/>
            <a:ext cx="9155576" cy="246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marR="423545" indent="-90170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Целью Программы является </a:t>
            </a:r>
            <a:endParaRPr lang="ru-RU" sz="2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marR="423545" indent="-90170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условий для дошкольного образования, определяемых общими и особыми потребностями обучающегося дошкольного возраста с ОВЗ, индивидуальными особенностями его развития и состояния здоровья</a:t>
            </a:r>
            <a:endParaRPr lang="ru-RU" sz="2400" b="1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918" y="2505590"/>
            <a:ext cx="2956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927437"/>
            <a:ext cx="9144000" cy="4046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70510" marR="423545" indent="-90170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1. реализация содержания адаптированной образовательной программы;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marR="423545" indent="-90170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2. коррекция недостатков психофизического развития обучающихся с ОВЗ;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marR="423545" indent="-90170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3. охрана и укрепление физического и психического здоровья обучающихся с ОВЗ, в том числе их эмоционального благополучия;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marR="423545" indent="-90170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4. обеспечение равных возможностей для полноценного развития ребенка с ОВЗ в период дошкольного образования независимо от места проживания, пола, нации, языка, социального статуса;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marR="423545" indent="-90170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5. 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ОВЗ как субъекта отношений с педагогическим работником, родителями (законными представителями), другими детьми;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chemeClr val="accent1">
                <a:lumMod val="5000"/>
                <a:lumOff val="9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81250">
              <a:srgbClr val="94BBDF"/>
            </a:gs>
            <a:gs pos="75000">
              <a:schemeClr val="accent1">
                <a:lumMod val="45000"/>
                <a:lumOff val="55000"/>
              </a:schemeClr>
            </a:gs>
            <a:gs pos="875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642" y="0"/>
            <a:ext cx="2956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472" y="461665"/>
            <a:ext cx="8831483" cy="6019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66700" marR="423545" indent="363855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6. 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 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marR="423545" indent="363855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7. формирование общей культуры личности обучающихся с ОВЗ,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 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marR="423545" indent="363855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8. формирование социокультурной среды, соответствующей психофизическим и индивидуальным особенностям развития обучающихся с ОВЗ; 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marR="423545" indent="363855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9. 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(абилитации), охраны и укрепления здоровья обучающихся с ОВЗ; 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marR="423545" indent="363855" algn="just">
              <a:lnSpc>
                <a:spcPct val="107000"/>
              </a:lnSpc>
              <a:spcBef>
                <a:spcPts val="15"/>
              </a:spcBef>
              <a:spcAft>
                <a:spcPts val="0"/>
              </a:spcAft>
              <a:tabLst>
                <a:tab pos="1477010" algn="l"/>
              </a:tabLs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10. обеспечение преемственности целей, задач и содержания дошкольного и начального общего образования.</a:t>
            </a: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TABLE_ENDDRAG_ORIGIN_RECT" val="591*332"/>
  <p:tag name="TABLE_ENDDRAG_RECT" val="77*147*591*33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10461</Words>
  <Application>WPS Presentation</Application>
  <PresentationFormat>Экран (4:3)</PresentationFormat>
  <Paragraphs>183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8" baseType="lpstr">
      <vt:lpstr>Arial</vt:lpstr>
      <vt:lpstr>SimSun</vt:lpstr>
      <vt:lpstr>Wingdings</vt:lpstr>
      <vt:lpstr>Calibri</vt:lpstr>
      <vt:lpstr>Times New Roman</vt:lpstr>
      <vt:lpstr>Symbol</vt:lpstr>
      <vt:lpstr>Times New Roman</vt:lpstr>
      <vt:lpstr>Calibri</vt:lpstr>
      <vt:lpstr>Microsoft YaHei</vt:lpstr>
      <vt:lpstr>Arial Unicode MS</vt:lpstr>
      <vt:lpstr>Calibri Light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User</cp:lastModifiedBy>
  <cp:revision>20</cp:revision>
  <dcterms:created xsi:type="dcterms:W3CDTF">2023-09-07T19:08:00Z</dcterms:created>
  <dcterms:modified xsi:type="dcterms:W3CDTF">2024-09-06T13:46:58Z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718536234D75412AA51614896179465A_12</vt:lpwstr>
  </property>
  <property fmtid="{D5CDD505-2E9C-101B-9397-08002B2CF9AE}" pid="3" name="KSOProductBuildVer">
    <vt:lpwstr>1049-12.2.0.17562</vt:lpwstr>
  </property>
</Properties>
</file>