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81" r:id="rId12"/>
    <p:sldId id="274" r:id="rId13"/>
    <p:sldId id="260" r:id="rId14"/>
    <p:sldId id="261" r:id="rId15"/>
    <p:sldId id="269" r:id="rId16"/>
    <p:sldId id="270" r:id="rId17"/>
    <p:sldId id="271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2DBE"/>
    <a:srgbClr val="FDBB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160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3/1614693546_155-p-fon-s-ramkami-dlya-bukleta-172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5575" cy="6866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333270" y="1053297"/>
            <a:ext cx="7674015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i="1" dirty="0" smtClean="0">
                <a:solidFill>
                  <a:srgbClr val="0070C0"/>
                </a:solidFill>
              </a:rPr>
              <a:t>Образовательная программа</a:t>
            </a:r>
            <a:endParaRPr lang="ru-RU" sz="4400" b="1" i="1" dirty="0" smtClean="0">
              <a:solidFill>
                <a:srgbClr val="0070C0"/>
              </a:solidFill>
            </a:endParaRPr>
          </a:p>
          <a:p>
            <a:pPr algn="ctr"/>
            <a:r>
              <a:rPr lang="ru-RU" sz="4400" b="1" i="1" dirty="0" smtClean="0">
                <a:solidFill>
                  <a:srgbClr val="0070C0"/>
                </a:solidFill>
              </a:rPr>
              <a:t>Дошкольного образования </a:t>
            </a:r>
            <a:endParaRPr lang="ru-RU" sz="4400" b="1" i="1" dirty="0" smtClean="0">
              <a:solidFill>
                <a:srgbClr val="0070C0"/>
              </a:solidFill>
            </a:endParaRPr>
          </a:p>
          <a:p>
            <a:pPr algn="ctr"/>
            <a:endParaRPr lang="ru-RU" sz="2400" dirty="0" smtClean="0"/>
          </a:p>
          <a:p>
            <a:pPr algn="ctr"/>
            <a:r>
              <a:rPr lang="ru-RU" sz="2400" dirty="0" smtClean="0"/>
              <a:t>государственного бюджетного дошкольного образовательного учреждения </a:t>
            </a:r>
            <a:endParaRPr lang="ru-RU" sz="2400" dirty="0" smtClean="0"/>
          </a:p>
          <a:p>
            <a:pPr algn="ctr"/>
            <a:r>
              <a:rPr lang="ru-RU" sz="2400" dirty="0" smtClean="0"/>
              <a:t>центра развития ребенка – детского сада №33 </a:t>
            </a:r>
            <a:endParaRPr lang="ru-RU" sz="2400" dirty="0" smtClean="0"/>
          </a:p>
          <a:p>
            <a:pPr algn="ctr"/>
            <a:r>
              <a:rPr lang="ru-RU" sz="2400" dirty="0" smtClean="0"/>
              <a:t>Красносельского района Санкт-Петербурга</a:t>
            </a:r>
            <a:endParaRPr lang="ru-RU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4259484" y="5729468"/>
            <a:ext cx="1796415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Санкт-Петербург</a:t>
            </a:r>
            <a:endParaRPr lang="ru-RU" dirty="0" smtClean="0"/>
          </a:p>
          <a:p>
            <a:r>
              <a:rPr lang="ru-RU" dirty="0" smtClean="0"/>
              <a:t>          2024</a:t>
            </a:r>
            <a:endParaRPr lang="ru-RU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chemeClr val="accent1">
                <a:lumMod val="5000"/>
                <a:lumOff val="95000"/>
              </a:schemeClr>
            </a:gs>
            <a:gs pos="34000">
              <a:schemeClr val="accent1">
                <a:lumMod val="45000"/>
                <a:lumOff val="55000"/>
              </a:schemeClr>
            </a:gs>
            <a:gs pos="81250">
              <a:srgbClr val="94BBDF"/>
            </a:gs>
            <a:gs pos="75000">
              <a:schemeClr val="accent1">
                <a:lumMod val="45000"/>
                <a:lumOff val="55000"/>
              </a:schemeClr>
            </a:gs>
            <a:gs pos="875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1642" y="0"/>
            <a:ext cx="2956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программы: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0472" y="461665"/>
            <a:ext cx="8831483" cy="56908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66700" marR="423545" indent="363855" algn="just">
              <a:lnSpc>
                <a:spcPct val="107000"/>
              </a:lnSpc>
              <a:spcBef>
                <a:spcPts val="15"/>
              </a:spcBef>
              <a:spcAft>
                <a:spcPts val="0"/>
              </a:spcAft>
              <a:tabLst>
                <a:tab pos="1477010" algn="l"/>
              </a:tabLst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7.формирование общей культуры личности детей, в том числе ценностей здорового образа жизни, обеспечение развития физических, личностных, нравственных качеств и основ патриотизма, интеллектуальных и художественно-творческих способностей ребёнка, его инициативности, самостоятельности и ответственности, формирование предпосылок учебной деятельности;</a:t>
            </a:r>
            <a:endParaRPr lang="ru-RU" sz="20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marR="423545" indent="363855" algn="just">
              <a:lnSpc>
                <a:spcPct val="107000"/>
              </a:lnSpc>
              <a:spcBef>
                <a:spcPts val="15"/>
              </a:spcBef>
              <a:spcAft>
                <a:spcPts val="0"/>
              </a:spcAft>
              <a:tabLst>
                <a:tab pos="1477010" algn="l"/>
              </a:tabLst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8.формирование социокультурной среды, соответствующей возрастным, индивидуальным, психологическим и физиологическим особенностям детей;</a:t>
            </a:r>
            <a:endParaRPr lang="ru-RU" sz="20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marR="423545" indent="363855" algn="just">
              <a:lnSpc>
                <a:spcPct val="107000"/>
              </a:lnSpc>
              <a:spcBef>
                <a:spcPts val="15"/>
              </a:spcBef>
              <a:spcAft>
                <a:spcPts val="0"/>
              </a:spcAft>
              <a:tabLst>
                <a:tab pos="1477010" algn="l"/>
              </a:tabLst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9.обеспечение психолого-педагогической поддержки семьи и повышение компетентности родителей (законных представителей) в вопросах развития и образования, охраны и укрепления здоровья детей;</a:t>
            </a:r>
            <a:endParaRPr lang="ru-RU" sz="20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marR="423545" indent="363855" algn="just">
              <a:lnSpc>
                <a:spcPct val="107000"/>
              </a:lnSpc>
              <a:spcBef>
                <a:spcPts val="15"/>
              </a:spcBef>
              <a:spcAft>
                <a:spcPts val="0"/>
              </a:spcAft>
              <a:tabLst>
                <a:tab pos="1477010" algn="l"/>
              </a:tabLst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10.обеспечение преемственности целей, задач и содержания дошкольного общего и начального общего образования;</a:t>
            </a:r>
            <a:endParaRPr lang="ru-RU" sz="20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marR="423545" indent="363855" algn="just">
              <a:lnSpc>
                <a:spcPct val="107000"/>
              </a:lnSpc>
              <a:spcBef>
                <a:spcPts val="15"/>
              </a:spcBef>
              <a:spcAft>
                <a:spcPts val="0"/>
              </a:spcAft>
              <a:tabLst>
                <a:tab pos="1477010" algn="l"/>
              </a:tabLst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11.достижение детьми на этапе завершения ДО уровня развития, необходимого и достаточного для успешного освоения ими образовательных программ начального общего образования.</a:t>
            </a:r>
            <a:endParaRPr lang="ru-RU" sz="20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chemeClr val="accent1">
                <a:lumMod val="5000"/>
                <a:lumOff val="95000"/>
              </a:schemeClr>
            </a:gs>
            <a:gs pos="34000">
              <a:schemeClr val="accent1">
                <a:lumMod val="45000"/>
                <a:lumOff val="55000"/>
              </a:schemeClr>
            </a:gs>
            <a:gs pos="81250">
              <a:srgbClr val="94BBDF"/>
            </a:gs>
            <a:gs pos="75000">
              <a:schemeClr val="accent1">
                <a:lumMod val="45000"/>
                <a:lumOff val="55000"/>
              </a:schemeClr>
            </a:gs>
            <a:gs pos="875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4572" y="1320870"/>
            <a:ext cx="7610355" cy="13644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9215" marR="1905" algn="ctr">
              <a:lnSpc>
                <a:spcPts val="1360"/>
              </a:lnSpc>
              <a:spcAft>
                <a:spcPts val="0"/>
              </a:spcAft>
              <a:tabLst>
                <a:tab pos="222250" algn="l"/>
              </a:tabLst>
            </a:pPr>
            <a:endParaRPr lang="ru-RU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9215" marR="1905" algn="ctr">
              <a:lnSpc>
                <a:spcPts val="1360"/>
              </a:lnSpc>
              <a:spcAft>
                <a:spcPts val="0"/>
              </a:spcAft>
              <a:tabLst>
                <a:tab pos="222250" algn="l"/>
              </a:tabLs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МЕТОДИЧЕСКАЯ РАЗРАБОТКА</a:t>
            </a:r>
            <a:endParaRPr lang="ru-RU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9215" marR="1905" algn="ctr">
              <a:lnSpc>
                <a:spcPts val="1360"/>
              </a:lnSpc>
              <a:spcAft>
                <a:spcPts val="0"/>
              </a:spcAft>
              <a:tabLst>
                <a:tab pos="222250" algn="l"/>
              </a:tabLs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9215" marR="1905" algn="ctr">
              <a:lnSpc>
                <a:spcPts val="1360"/>
              </a:lnSpc>
              <a:spcAft>
                <a:spcPts val="0"/>
              </a:spcAft>
              <a:tabLst>
                <a:tab pos="222250" algn="l"/>
              </a:tabLs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 обучения</a:t>
            </a:r>
            <a:r>
              <a:rPr lang="ru-RU" b="1" spc="-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плаванию</a:t>
            </a:r>
            <a:r>
              <a:rPr lang="ru-RU" b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детей</a:t>
            </a:r>
            <a:r>
              <a:rPr lang="ru-RU" b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дошкольного</a:t>
            </a:r>
            <a:r>
              <a:rPr lang="ru-RU" b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возраста</a:t>
            </a:r>
            <a:r>
              <a:rPr lang="ru-RU" b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Возраст детей 3-7 лет.</a:t>
            </a:r>
            <a:r>
              <a:rPr lang="ru-RU" spc="-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pc="-5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Автор-составитель:</a:t>
            </a:r>
            <a:r>
              <a:rPr lang="ru-RU" i="1" spc="29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spc="29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Е.Ю.Денисова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" y="127322"/>
            <a:ext cx="91440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Программы, формируемая участниками образовательных отношений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9" y="3211326"/>
            <a:ext cx="7592996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9215" marR="1905" algn="ctr">
              <a:spcBef>
                <a:spcPts val="5"/>
              </a:spcBef>
              <a:spcAft>
                <a:spcPts val="0"/>
              </a:spcAft>
              <a:tabLst>
                <a:tab pos="222250" algn="l"/>
              </a:tabLs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ПСИХОЛОГО-ПЕДАГОГИЧЕСКОГО СОПРОВОЖДЕНИЯ ОБРАЗОВАТЕЛЬНОГО ПРОЦЕССА при подготовке к школе «В школу – с</a:t>
            </a:r>
            <a:r>
              <a:rPr lang="ru-RU" b="1" spc="-28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радостью!»</a:t>
            </a:r>
            <a:r>
              <a:rPr lang="ru-RU" b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Возраст</a:t>
            </a:r>
            <a:r>
              <a:rPr lang="ru-RU" spc="1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детей 5-7</a:t>
            </a:r>
            <a:r>
              <a:rPr lang="ru-RU" spc="-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лет</a:t>
            </a:r>
            <a:r>
              <a:rPr lang="ru-RU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i="1" spc="1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Автор-составитель:</a:t>
            </a:r>
            <a:r>
              <a:rPr lang="ru-RU" i="1" spc="-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Т.В.</a:t>
            </a:r>
            <a:r>
              <a:rPr lang="ru-RU" i="1" spc="-1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Тупахина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65689" y="4937218"/>
            <a:ext cx="7578526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R="1905" algn="ctr">
              <a:spcAft>
                <a:spcPts val="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МЕТОДИЧЕСКАЯ РАЗРАБОТКА по экологическому воспитанию</a:t>
            </a:r>
            <a:r>
              <a:rPr lang="ru-RU" b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детей</a:t>
            </a:r>
            <a:r>
              <a:rPr lang="ru-RU" b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дошкольного</a:t>
            </a:r>
            <a:r>
              <a:rPr lang="ru-RU" b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возраста</a:t>
            </a:r>
            <a:r>
              <a:rPr lang="ru-RU" b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Возраст детей 5-7 лет. </a:t>
            </a:r>
            <a:r>
              <a:rPr lang="ru-RU" spc="-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Автор-составитель: </a:t>
            </a:r>
            <a:r>
              <a:rPr lang="ru-RU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Е.В. Елисеева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catherineasquithgallery.com/uploads/posts/2021-03/1614693546_155-p-fon-s-ramkami-dlya-bukleta-172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5575" cy="6866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632030" y="388951"/>
            <a:ext cx="67943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Характеристика</a:t>
            </a:r>
            <a:r>
              <a:rPr lang="ru-RU" sz="2400" b="1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взаимодействия</a:t>
            </a:r>
            <a:r>
              <a:rPr lang="ru-RU" sz="2400" b="1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педагогического</a:t>
            </a:r>
            <a:r>
              <a:rPr lang="ru-RU" sz="2400" b="1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коллектива</a:t>
            </a:r>
            <a:r>
              <a:rPr lang="ru-RU" sz="2400" b="1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b="1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семьями</a:t>
            </a:r>
            <a:r>
              <a:rPr lang="ru-RU" sz="2400" b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09824" y="1608899"/>
            <a:ext cx="7106856" cy="3648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21640"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необходимых условий для формирования 	ответственных </a:t>
            </a:r>
            <a:r>
              <a:rPr lang="ru-RU" sz="2400" b="1" i="1" spc="-3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взаимоотношений</a:t>
            </a:r>
            <a:r>
              <a:rPr lang="ru-RU" sz="2400" b="1" i="1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b="1" i="1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семьями</a:t>
            </a:r>
            <a:r>
              <a:rPr lang="ru-RU" sz="2400" b="1" i="1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воспитанников</a:t>
            </a:r>
            <a:r>
              <a:rPr lang="ru-RU" sz="2400" b="1" i="1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400" b="1" i="1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</a:t>
            </a:r>
            <a:r>
              <a:rPr lang="ru-RU" sz="2400" b="1" i="1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компетентности</a:t>
            </a:r>
            <a:r>
              <a:rPr lang="ru-RU" sz="2400" b="1" i="1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родителей (способности разрешать разные</a:t>
            </a:r>
            <a:r>
              <a:rPr lang="ru-RU" sz="2400" b="1" i="1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типы</a:t>
            </a:r>
            <a:r>
              <a:rPr lang="ru-RU" sz="2400" b="1" i="1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социальнo</a:t>
            </a:r>
            <a:r>
              <a:rPr lang="ru-RU" sz="2400" b="1" i="1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b="1" i="1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педагогических</a:t>
            </a:r>
            <a:r>
              <a:rPr lang="ru-RU" sz="2400" b="1" i="1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ситуаций, связанных с воспитанием ребенка); обеспечение права родителей на</a:t>
            </a:r>
            <a:r>
              <a:rPr lang="ru-RU" sz="2400" b="1" i="1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уважение</a:t>
            </a:r>
            <a:r>
              <a:rPr lang="ru-RU" sz="2400" b="1" i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400" b="1" i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понимание,</a:t>
            </a:r>
            <a:r>
              <a:rPr lang="ru-RU" sz="2400" b="1" i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ru-RU" sz="2400" b="1" i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участие</a:t>
            </a:r>
            <a:r>
              <a:rPr lang="ru-RU" sz="2400" b="1" i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b="1" i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жизни</a:t>
            </a:r>
            <a:r>
              <a:rPr lang="ru-RU" sz="2400" b="1" i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детского</a:t>
            </a:r>
            <a:r>
              <a:rPr lang="ru-RU" sz="2400" b="1" i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сада.</a:t>
            </a:r>
            <a:endParaRPr lang="ru-RU" sz="24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catherineasquithgallery.com/uploads/posts/2021-03/1614693546_155-p-fon-s-ramkami-dlya-bukleta-172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598" y="-8682"/>
            <a:ext cx="9155575" cy="6866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551009" y="926594"/>
            <a:ext cx="759299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428625" lvl="0" indent="-342900" algn="just">
              <a:spcAft>
                <a:spcPts val="0"/>
              </a:spcAft>
              <a:buClr>
                <a:srgbClr val="000000"/>
              </a:buClr>
              <a:buSzPts val="1200"/>
              <a:buFont typeface="Symbol" panose="05050102010706020507" pitchFamily="18" charset="2"/>
              <a:buChar char="-"/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психолого-педагогическое просвещение родителей;</a:t>
            </a:r>
            <a:endParaRPr lang="ru-RU" sz="20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342900" marR="428625" lvl="0" indent="-342900" algn="just">
              <a:spcAft>
                <a:spcPts val="0"/>
              </a:spcAft>
              <a:buClr>
                <a:srgbClr val="000000"/>
              </a:buClr>
              <a:buSzPts val="1200"/>
              <a:buFont typeface="Symbol" panose="05050102010706020507" pitchFamily="18" charset="2"/>
              <a:buChar char="-"/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изучение отношения педагогов и родителей к различным вопросам воспитания, обучения, развития детей, условий организации разнообразной деятельности в детском саду и семье;</a:t>
            </a:r>
            <a:endParaRPr lang="ru-RU" sz="20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342900" marR="428625" lvl="0" indent="-342900" algn="just">
              <a:spcAft>
                <a:spcPts val="0"/>
              </a:spcAft>
              <a:buClr>
                <a:srgbClr val="000000"/>
              </a:buClr>
              <a:buSzPts val="1200"/>
              <a:buFont typeface="Symbol" panose="05050102010706020507" pitchFamily="18" charset="2"/>
              <a:buChar char="-"/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изучение, обобщение и распространение положительного опыта семейного воспитания;</a:t>
            </a:r>
            <a:endParaRPr lang="ru-RU" sz="20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342900" marR="428625" lvl="0" indent="-342900" algn="just">
              <a:spcAft>
                <a:spcPts val="0"/>
              </a:spcAft>
              <a:buClr>
                <a:srgbClr val="000000"/>
              </a:buClr>
              <a:buSzPts val="1200"/>
              <a:buFont typeface="Symbol" panose="05050102010706020507" pitchFamily="18" charset="2"/>
              <a:buChar char="-"/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повышение уровня компетенции педагогов и родителей в области экологического и духовно-нравственного воспитания детей;</a:t>
            </a:r>
            <a:endParaRPr lang="ru-RU" sz="20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342900" marR="428625" lvl="0" indent="-342900">
              <a:spcAft>
                <a:spcPts val="0"/>
              </a:spcAft>
              <a:buClr>
                <a:srgbClr val="000000"/>
              </a:buClr>
              <a:buSzPts val="1200"/>
              <a:buFont typeface="Symbol" panose="05050102010706020507" pitchFamily="18" charset="2"/>
              <a:buChar char="-"/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ознакомление родителей с особенностями физического, социально-коммуникативного, познавательного, речевого и художественно-эстетического развития детей дошкольного возраста и адаптации их к условиям ДОУ;</a:t>
            </a:r>
            <a:endParaRPr lang="ru-RU" sz="20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342900" marR="428625" lvl="0" indent="-342900">
              <a:spcAft>
                <a:spcPts val="0"/>
              </a:spcAft>
              <a:buClr>
                <a:srgbClr val="000000"/>
              </a:buClr>
              <a:buSzPts val="1200"/>
              <a:buFont typeface="Symbol" panose="05050102010706020507" pitchFamily="18" charset="2"/>
              <a:buChar char="-"/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оказание помощи родителям в освоении методики укрепления здоровья ребенка в семье:</a:t>
            </a:r>
            <a:endParaRPr lang="ru-RU" sz="20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342900" marR="428625" lvl="0" indent="-342900">
              <a:spcAft>
                <a:spcPts val="0"/>
              </a:spcAft>
              <a:buClr>
                <a:srgbClr val="000000"/>
              </a:buClr>
              <a:buSzPts val="1200"/>
              <a:buFont typeface="Symbol" panose="05050102010706020507" pitchFamily="18" charset="2"/>
              <a:buChar char="-"/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совместно с родителями способствовать развитию детской самостоятельности.</a:t>
            </a:r>
            <a:endParaRPr lang="ru-RU" sz="20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ymbol" panose="05050102010706020507" pitchFamily="18" charset="2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45894" y="188591"/>
            <a:ext cx="7870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28625" indent="359410"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Основными задачами взаимодействия ДОУ с семьей являются: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catherineasquithgallery.com/uploads/posts/2021-03/1614693546_155-p-fon-s-ramkami-dlya-bukleta-172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5575" cy="6866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262850" y="1988853"/>
            <a:ext cx="654548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428625" lvl="0" indent="-342900" algn="just">
              <a:spcAft>
                <a:spcPts val="0"/>
              </a:spcAft>
              <a:buSzPts val="1200"/>
              <a:buFont typeface="Lucida Sans Unicode" panose="020B0602030504020204" pitchFamily="34" charset="0"/>
              <a:buChar char="-"/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Lucida Sans Unicode" panose="020B0602030504020204" pitchFamily="34" charset="0"/>
              </a:rPr>
              <a:t>доброжелательного стиля общения педагогов с родителями;</a:t>
            </a:r>
            <a:endParaRPr lang="ru-RU" sz="2400" i="1" dirty="0" smtClean="0">
              <a:effectLst/>
              <a:latin typeface="Times New Roman" panose="02020603050405020304" pitchFamily="18" charset="0"/>
              <a:ea typeface="Lucida Sans Unicode" panose="020B0602030504020204" pitchFamily="34" charset="0"/>
            </a:endParaRPr>
          </a:p>
          <a:p>
            <a:pPr marL="342900" marR="428625" lvl="0" indent="-342900" algn="just">
              <a:spcAft>
                <a:spcPts val="0"/>
              </a:spcAft>
              <a:buSzPts val="1200"/>
              <a:buFont typeface="Lucida Sans Unicode" panose="020B0602030504020204" pitchFamily="34" charset="0"/>
              <a:buChar char="-"/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Lucida Sans Unicode" panose="020B0602030504020204" pitchFamily="34" charset="0"/>
              </a:rPr>
              <a:t>индивидуального подхода;</a:t>
            </a:r>
            <a:endParaRPr lang="ru-RU" sz="2400" i="1" dirty="0" smtClean="0">
              <a:effectLst/>
              <a:latin typeface="Times New Roman" panose="02020603050405020304" pitchFamily="18" charset="0"/>
              <a:ea typeface="Lucida Sans Unicode" panose="020B0602030504020204" pitchFamily="34" charset="0"/>
            </a:endParaRPr>
          </a:p>
          <a:p>
            <a:pPr marL="342900" marR="428625" lvl="0" indent="-342900" algn="just">
              <a:spcAft>
                <a:spcPts val="0"/>
              </a:spcAft>
              <a:buSzPts val="1200"/>
              <a:buFont typeface="Lucida Sans Unicode" panose="020B0602030504020204" pitchFamily="34" charset="0"/>
              <a:buChar char="-"/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Lucida Sans Unicode" panose="020B0602030504020204" pitchFamily="34" charset="0"/>
              </a:rPr>
              <a:t>сотрудничества, а не наставничества;</a:t>
            </a:r>
            <a:endParaRPr lang="ru-RU" sz="2400" i="1" dirty="0" smtClean="0">
              <a:effectLst/>
              <a:latin typeface="Times New Roman" panose="02020603050405020304" pitchFamily="18" charset="0"/>
              <a:ea typeface="Lucida Sans Unicode" panose="020B0602030504020204" pitchFamily="34" charset="0"/>
            </a:endParaRPr>
          </a:p>
          <a:p>
            <a:pPr marL="342900" marR="428625" lvl="0" indent="-342900" algn="just">
              <a:spcAft>
                <a:spcPts val="0"/>
              </a:spcAft>
              <a:buSzPts val="1200"/>
              <a:buFont typeface="Lucida Sans Unicode" panose="020B0602030504020204" pitchFamily="34" charset="0"/>
              <a:buChar char="-"/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Lucida Sans Unicode" panose="020B0602030504020204" pitchFamily="34" charset="0"/>
              </a:rPr>
              <a:t>открытости ДОУ для семьи;</a:t>
            </a:r>
            <a:endParaRPr lang="ru-RU" sz="2400" i="1" dirty="0" smtClean="0">
              <a:effectLst/>
              <a:latin typeface="Times New Roman" panose="02020603050405020304" pitchFamily="18" charset="0"/>
              <a:ea typeface="Lucida Sans Unicode" panose="020B0602030504020204" pitchFamily="34" charset="0"/>
            </a:endParaRPr>
          </a:p>
          <a:p>
            <a:pPr marL="342900" marR="428625" lvl="0" indent="-342900" algn="just">
              <a:spcAft>
                <a:spcPts val="0"/>
              </a:spcAft>
              <a:buSzPts val="1200"/>
              <a:buFont typeface="Lucida Sans Unicode" panose="020B0602030504020204" pitchFamily="34" charset="0"/>
              <a:buChar char="-"/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Lucida Sans Unicode" panose="020B0602030504020204" pitchFamily="34" charset="0"/>
              </a:rPr>
              <a:t>вариативности содержания, форм и методов взаимодействия</a:t>
            </a:r>
            <a:endParaRPr lang="ru-RU" sz="2400" i="1" dirty="0">
              <a:effectLst/>
              <a:latin typeface="Times New Roman" panose="02020603050405020304" pitchFamily="18" charset="0"/>
              <a:ea typeface="Lucida Sans Unicode" panose="020B0602030504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58677" y="544702"/>
            <a:ext cx="63602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28625" indent="359410"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Взаимодействие с семьями воспитанников строится на принципах:</a:t>
            </a: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catherineasquithgallery.com/uploads/posts/2021-03/1614693546_155-p-fon-s-ramkami-dlya-bukleta-172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5575" cy="6866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457450" y="1107440"/>
            <a:ext cx="6393180" cy="446024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342900" marR="428625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Информационно-аналитические формы: анкетирование, опрос.</a:t>
            </a:r>
            <a:endParaRPr lang="ru-RU" sz="20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428625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Познавательные формы: лекции, практикумы, дискуссии, круглые столы, педагогические советы с участием родителей, родительские конференции, общие и групповые родительские собрания, вечера вопросов и ответов, тренинги, беседы, деловые игры, проекты.</a:t>
            </a:r>
            <a:endParaRPr lang="ru-RU" sz="20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428625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Досуговые формы: праздники, олимпиады, досуги, выставки, экскурсии, экспедиции, события.</a:t>
            </a:r>
            <a:endParaRPr lang="ru-RU" sz="20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428625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Наглядно-информационные формы: сайт, стенды, группы ВКонтакте и другие информационные ресурсы.</a:t>
            </a:r>
            <a:endParaRPr lang="ru-RU" sz="20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428625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Совместная деятельность: проекты. экспедиции</a:t>
            </a:r>
            <a:endParaRPr lang="ru-RU" sz="20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20456" y="276421"/>
            <a:ext cx="67133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28625" indent="359410"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Формы взаимодействия ДОУ с семьями воспитанников:</a:t>
            </a: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chemeClr val="accent1">
                <a:lumMod val="5000"/>
                <a:lumOff val="95000"/>
              </a:schemeClr>
            </a:gs>
            <a:gs pos="34000">
              <a:schemeClr val="accent1">
                <a:lumMod val="45000"/>
                <a:lumOff val="55000"/>
              </a:schemeClr>
            </a:gs>
            <a:gs pos="81250">
              <a:srgbClr val="94BBDF"/>
            </a:gs>
            <a:gs pos="75000">
              <a:schemeClr val="accent1">
                <a:lumMod val="45000"/>
                <a:lumOff val="55000"/>
              </a:schemeClr>
            </a:gs>
            <a:gs pos="875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2420" y="253204"/>
            <a:ext cx="52383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ГБДОУ ЦРР-д/с №33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83640" y="1102360"/>
            <a:ext cx="6876415" cy="3349625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R="427355" algn="just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здании № 1 по адресу ул. Добровольцев д.52 к.2 –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 групп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427355" algn="just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Из них: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427355" algn="just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Общеразвивающей направленности:</a:t>
            </a:r>
            <a:endParaRPr lang="ru-RU" b="1" i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27355" algn="just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2-3 года – ранний возраст – 2 группы</a:t>
            </a:r>
            <a:endParaRPr lang="ru-RU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27355" algn="just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4-5 лет – средний возраст – 3 группы</a:t>
            </a:r>
            <a:endParaRPr lang="ru-RU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27355" algn="just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5-6 лет – старший возраст – 1 группа</a:t>
            </a:r>
            <a:endParaRPr lang="ru-RU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27355" algn="just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6-7 лет – подготовительные к школе – 2 группы</a:t>
            </a:r>
            <a:endParaRPr lang="ru-RU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27355" algn="just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Компенсирующей направленности:</a:t>
            </a:r>
            <a:endParaRPr lang="ru-RU" b="1" i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27355" algn="just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6-7 лет  - подготовительная к школе -1 группа</a:t>
            </a:r>
            <a:endParaRPr lang="ru-RU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27355" algn="just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4-5 лет - средний возраст - 2 группы</a:t>
            </a:r>
            <a:endParaRPr lang="ru-RU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27355" algn="just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5-6 лет - старший возраст - 1 группа</a:t>
            </a:r>
            <a:endParaRPr lang="ru-RU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02155" y="715010"/>
            <a:ext cx="5884545" cy="387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27355" algn="just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ГБДОУ ЦРР – д/с № 33 расположено в 2 зданиях:</a:t>
            </a:r>
            <a:endParaRPr lang="ru-RU" sz="1600" b="1" i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83640" y="4566920"/>
            <a:ext cx="6876415" cy="2164715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R="427355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здании №2 по адресу ул. Добровольцев д.56 к.3 –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 групп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27355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Общеразвивающей направленности:</a:t>
            </a:r>
            <a:endParaRPr lang="ru-RU" sz="1600" b="1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427355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1,5-2 года – ранний возраст – 2 группы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27355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3-4 года – младший возраст – 3 группы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27355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5-6 лет - старший возраст - 2 группы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27355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Компенсирующей направленности:</a:t>
            </a:r>
            <a:endParaRPr lang="ru-RU" b="1" i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27355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4-7 лет – разновозрастная группа – 1 группа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3/1614693546_155-p-fon-s-ramkami-dlya-bukleta-172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5575" cy="6866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333270" y="1053297"/>
            <a:ext cx="7674015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i="1" dirty="0" smtClean="0">
                <a:solidFill>
                  <a:srgbClr val="0070C0"/>
                </a:solidFill>
              </a:rPr>
              <a:t>Образовательная программа</a:t>
            </a:r>
            <a:endParaRPr lang="ru-RU" sz="4400" b="1" i="1" dirty="0" smtClean="0">
              <a:solidFill>
                <a:srgbClr val="0070C0"/>
              </a:solidFill>
            </a:endParaRPr>
          </a:p>
          <a:p>
            <a:pPr algn="ctr"/>
            <a:r>
              <a:rPr lang="ru-RU" sz="4400" b="1" i="1" dirty="0" smtClean="0">
                <a:solidFill>
                  <a:srgbClr val="0070C0"/>
                </a:solidFill>
              </a:rPr>
              <a:t>Дошкольного образования </a:t>
            </a:r>
            <a:endParaRPr lang="ru-RU" sz="4400" b="1" i="1" dirty="0" smtClean="0">
              <a:solidFill>
                <a:srgbClr val="0070C0"/>
              </a:solidFill>
            </a:endParaRPr>
          </a:p>
          <a:p>
            <a:pPr algn="ctr"/>
            <a:endParaRPr lang="ru-RU" sz="2400" dirty="0" smtClean="0"/>
          </a:p>
          <a:p>
            <a:pPr algn="ctr"/>
            <a:r>
              <a:rPr lang="ru-RU" sz="2400" b="1" dirty="0" smtClean="0"/>
              <a:t>государственного бюджетного дошкольного образовательного учреждения 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центра развития ребенка – детского сада №33 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Красносельского района Санкт-Петербурга</a:t>
            </a:r>
            <a:endParaRPr lang="ru-RU" sz="24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4259482" y="4777160"/>
            <a:ext cx="18215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Санкт-Петербург</a:t>
            </a:r>
            <a:endParaRPr lang="ru-RU" dirty="0" smtClean="0"/>
          </a:p>
          <a:p>
            <a:r>
              <a:rPr lang="ru-RU" dirty="0" smtClean="0"/>
              <a:t>          2023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57984" y="5957893"/>
            <a:ext cx="512210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Адрес электронной почты:  dc-33@mail.ru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57984" y="6375799"/>
            <a:ext cx="512210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Адрес сайта:                         </a:t>
            </a:r>
            <a:r>
              <a:rPr lang="en-US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http://33krsl.dou.spb.ru/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chemeClr val="accent1">
                <a:lumMod val="5000"/>
                <a:lumOff val="95000"/>
              </a:schemeClr>
            </a:gs>
            <a:gs pos="34000">
              <a:schemeClr val="accent1">
                <a:lumMod val="45000"/>
                <a:lumOff val="55000"/>
              </a:schemeClr>
            </a:gs>
            <a:gs pos="81250">
              <a:srgbClr val="94BBDF"/>
            </a:gs>
            <a:gs pos="75000">
              <a:schemeClr val="accent1">
                <a:lumMod val="45000"/>
                <a:lumOff val="55000"/>
              </a:schemeClr>
            </a:gs>
            <a:gs pos="875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64649"/>
            <a:ext cx="90398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altLang="ru-RU" dirty="0"/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4131" y="0"/>
            <a:ext cx="8611564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Образовательная программа Государственного</a:t>
            </a:r>
            <a:r>
              <a:rPr lang="ru-RU" sz="2400" i="1" spc="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бюджетного</a:t>
            </a:r>
            <a:r>
              <a:rPr lang="ru-RU" sz="2400" i="1" spc="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дошкольного</a:t>
            </a:r>
            <a:r>
              <a:rPr lang="ru-RU" sz="2400" i="1" spc="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образовательного</a:t>
            </a:r>
            <a:r>
              <a:rPr lang="ru-RU" sz="2400" i="1" spc="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учреждения</a:t>
            </a:r>
            <a:r>
              <a:rPr lang="ru-RU" sz="2400" i="1" spc="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центра</a:t>
            </a:r>
            <a:r>
              <a:rPr lang="ru-RU" sz="2400" i="1" spc="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развития</a:t>
            </a:r>
            <a:r>
              <a:rPr lang="ru-RU" sz="2400" i="1" spc="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ребенка – детского сада № 33 Красносельского района Санкт-Петербурга (далее Программа)  составлена в</a:t>
            </a:r>
            <a:r>
              <a:rPr lang="ru-RU" sz="2400" i="1" spc="-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соответствии </a:t>
            </a:r>
            <a:endParaRPr lang="ru-RU" sz="2400" i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Федеральным государственным образовательным стандартом дошкольного образования </a:t>
            </a:r>
            <a:r>
              <a:rPr lang="ru-RU" sz="20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(утвержден приказом Министерства образования и науки Российской Федерации от 17 октября 2013 г. № 1155</a:t>
            </a:r>
            <a:r>
              <a:rPr lang="ru-RU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</a:t>
            </a:r>
            <a:r>
              <a:rPr lang="ru-RU" sz="2000" spc="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редакции</a:t>
            </a:r>
            <a:r>
              <a:rPr lang="ru-RU" sz="2000" spc="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приказа</a:t>
            </a:r>
            <a:r>
              <a:rPr lang="ru-RU" sz="2000" spc="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Минпросвещения</a:t>
            </a:r>
            <a:r>
              <a:rPr lang="ru-RU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России от 8 ноября 2022 г.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sz="20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</a:t>
            </a:r>
            <a:r>
              <a:rPr lang="ru-RU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едеральной образовательной программой дошкольного образования (</a:t>
            </a:r>
            <a:r>
              <a:rPr lang="ru-RU" sz="20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утверждена приказом Министерства просвещения Российской Федерации от 25 ноября 2022 г. № 1028</a:t>
            </a:r>
            <a:endParaRPr lang="ru-RU" sz="2000" dirty="0"/>
          </a:p>
        </p:txBody>
      </p:sp>
      <p:pic>
        <p:nvPicPr>
          <p:cNvPr id="10" name="Picture 2" descr="https://catherineasquithgallery.com/uploads/posts/2021-03/1614693546_155-p-fon-s-ramkami-dlya-bukleta-172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91992"/>
            <a:ext cx="9144000" cy="3005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https://dankow.ru/wp-content/uploads/2018/04/cover_image_big-782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002" y="3953128"/>
            <a:ext cx="2190999" cy="29048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126" name="Picture 6" descr="https://www.centrmag.ru/catalog/za11_07042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2402" y="3997090"/>
            <a:ext cx="2055197" cy="29048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chemeClr val="accent1">
                <a:lumMod val="5000"/>
                <a:lumOff val="95000"/>
              </a:schemeClr>
            </a:gs>
            <a:gs pos="34000">
              <a:schemeClr val="accent1">
                <a:lumMod val="45000"/>
                <a:lumOff val="55000"/>
              </a:schemeClr>
            </a:gs>
            <a:gs pos="81250">
              <a:srgbClr val="94BBDF"/>
            </a:gs>
            <a:gs pos="75000">
              <a:schemeClr val="accent1">
                <a:lumMod val="45000"/>
                <a:lumOff val="55000"/>
              </a:schemeClr>
            </a:gs>
            <a:gs pos="875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1023" y="208344"/>
            <a:ext cx="8981954" cy="63709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84455" marR="50800" indent="450215" algn="just">
              <a:spcAft>
                <a:spcPts val="0"/>
              </a:spcAft>
              <a:tabLst>
                <a:tab pos="457200" algn="l"/>
                <a:tab pos="995680" algn="l"/>
                <a:tab pos="1652905" algn="l"/>
                <a:tab pos="2227580" algn="l"/>
                <a:tab pos="2969260" algn="l"/>
                <a:tab pos="4265295" algn="l"/>
                <a:tab pos="5212715" algn="l"/>
                <a:tab pos="5712460" algn="l"/>
              </a:tabLst>
            </a:pPr>
            <a:r>
              <a:rPr lang="ru-RU" sz="2400" b="1" spc="-7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позволяет реализовать несколько основополагающих функций дошкольного уровня образования:</a:t>
            </a: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27355" marR="50800" indent="-342900" algn="just">
              <a:spcAft>
                <a:spcPts val="0"/>
              </a:spcAft>
              <a:buFontTx/>
              <a:buChar char="-"/>
              <a:tabLst>
                <a:tab pos="457200" algn="l"/>
                <a:tab pos="995680" algn="l"/>
                <a:tab pos="1652905" algn="l"/>
                <a:tab pos="2227580" algn="l"/>
                <a:tab pos="2969260" algn="l"/>
                <a:tab pos="4265295" algn="l"/>
                <a:tab pos="5212715" algn="l"/>
                <a:tab pos="5712460" algn="l"/>
              </a:tabLst>
            </a:pPr>
            <a:r>
              <a:rPr lang="ru-RU" sz="2400" i="1" spc="-7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обучение и воспитание ребёнка дошкольного</a:t>
            </a: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возраста как</a:t>
            </a:r>
            <a:endParaRPr lang="ru-RU" sz="24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4455" marR="50800" algn="just">
              <a:spcAft>
                <a:spcPts val="0"/>
              </a:spcAft>
              <a:tabLst>
                <a:tab pos="457200" algn="l"/>
                <a:tab pos="995680" algn="l"/>
                <a:tab pos="1652905" algn="l"/>
                <a:tab pos="2227580" algn="l"/>
                <a:tab pos="2969260" algn="l"/>
                <a:tab pos="4265295" algn="l"/>
                <a:tab pos="5212715" algn="l"/>
                <a:tab pos="5712460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гражданина Российской Федерации, формирование основ его гражданской и культурной идентичности на соответствующем его возрасту содержании доступными средствами;</a:t>
            </a:r>
            <a:endParaRPr lang="ru-RU" sz="24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400" i="1" dirty="0" smtClean="0">
                <a:latin typeface="Times New Roman" panose="02020603050405020304" pitchFamily="18" charset="0"/>
              </a:rPr>
              <a:t>-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ядра содержания дошкольного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образования,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ориентированного на приобщение детей к традиционным духовно-нравственным и социокультурным ценностям российского народа, воспитание подрастающего поколения как знающего и уважающего историю и культуру своей семьи, большой и малой Родины;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/>
              <a:t>-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федерального образовательного пространства воспитания и обучения детей от рождения до поступления в общеобразовательную организацию, обеспечивающего ребёнку и его родителям (законным представителям), равные, качественные условия ДО, вне зависимости от места проживания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chemeClr val="accent1">
                <a:lumMod val="5000"/>
                <a:lumOff val="95000"/>
              </a:schemeClr>
            </a:gs>
            <a:gs pos="34000">
              <a:schemeClr val="accent1">
                <a:lumMod val="45000"/>
                <a:lumOff val="55000"/>
              </a:schemeClr>
            </a:gs>
            <a:gs pos="81250">
              <a:srgbClr val="94BBDF"/>
            </a:gs>
            <a:gs pos="75000">
              <a:schemeClr val="accent1">
                <a:lumMod val="45000"/>
                <a:lumOff val="55000"/>
              </a:schemeClr>
            </a:gs>
            <a:gs pos="875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1495" y="243435"/>
            <a:ext cx="8542116" cy="275152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84455" marR="50800" indent="450215" algn="just">
              <a:lnSpc>
                <a:spcPct val="90000"/>
              </a:lnSpc>
              <a:spcBef>
                <a:spcPts val="15"/>
              </a:spcBef>
              <a:spcAft>
                <a:spcPts val="0"/>
              </a:spcAft>
              <a:tabLst>
                <a:tab pos="457200" algn="l"/>
                <a:tab pos="1652905" algn="l"/>
              </a:tabLst>
            </a:pP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определяет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единые для Российской Федерации базовые объем и содержание дошкольного образования, осваиваемые обучающимися в организациях, осуществляющих образовательную деятельность, и планируемые результаты освоения образовательной программы. Федеральная программа разработана в соответствии с федеральным государственным образовательным стандартом дошкольного образования</a:t>
            </a:r>
            <a:endParaRPr lang="ru-RU" sz="2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6134" y="4948139"/>
            <a:ext cx="82528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spc="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каждом из них предусматривается обязательная часть (не менее 60%) и часть, формируемая участниками образовательных отношений (не более 40%)</a:t>
            </a:r>
            <a:endParaRPr lang="ru-RU" sz="24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520773" y="3220145"/>
            <a:ext cx="83570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Образовательная программа  включает три основных раздела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76134" y="3882115"/>
            <a:ext cx="8252838" cy="865719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33929" y="4085864"/>
            <a:ext cx="1979358" cy="46166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целевой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947052" y="4064613"/>
            <a:ext cx="2460225" cy="46166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dirty="0"/>
              <a:t>с</a:t>
            </a:r>
            <a:r>
              <a:rPr lang="ru-RU" sz="2400" dirty="0" smtClean="0"/>
              <a:t>одержательный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706317" y="4064612"/>
            <a:ext cx="2812649" cy="46166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/>
              <a:t>организационный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chemeClr val="accent1">
                <a:lumMod val="5000"/>
                <a:lumOff val="95000"/>
              </a:schemeClr>
            </a:gs>
            <a:gs pos="34000">
              <a:schemeClr val="accent1">
                <a:lumMod val="45000"/>
                <a:lumOff val="55000"/>
              </a:schemeClr>
            </a:gs>
            <a:gs pos="81250">
              <a:srgbClr val="94BBDF"/>
            </a:gs>
            <a:gs pos="75000">
              <a:schemeClr val="accent1">
                <a:lumMod val="45000"/>
                <a:lumOff val="55000"/>
              </a:schemeClr>
            </a:gs>
            <a:gs pos="875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4091" y="635286"/>
            <a:ext cx="8484242" cy="27515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70205" marR="50800" indent="-28575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  <a:tab pos="1652905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цели, задачи</a:t>
            </a:r>
            <a:endParaRPr lang="ru-RU" sz="24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70205" marR="50800" indent="-28575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  <a:tab pos="1652905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принципы формирования</a:t>
            </a:r>
            <a:endParaRPr lang="ru-RU" sz="24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70205" marR="50800" indent="-28575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  <a:tab pos="1652905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планируемые результаты освоения Федеральной программы в младенческом, раннем, дошкольном возрастах, а также на этапе завершения освоения Федеральной программы</a:t>
            </a:r>
            <a:endParaRPr lang="ru-RU" sz="24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70205" marR="50800" indent="-28575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  <a:tab pos="1652905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подходы к педагогической диагностике достижения планируемых результатов</a:t>
            </a:r>
            <a:endParaRPr lang="ru-RU" sz="2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58320" y="173621"/>
            <a:ext cx="66157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В целевом разделе </a:t>
            </a:r>
            <a:r>
              <a:rPr lang="ru-RU" sz="2400" b="1" i="1" dirty="0" smtClean="0"/>
              <a:t>Программы представлены:</a:t>
            </a:r>
            <a:endParaRPr lang="ru-RU" sz="24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258320" y="3386808"/>
            <a:ext cx="62593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В</a:t>
            </a:r>
            <a:r>
              <a:rPr lang="ru-RU" sz="2400" b="1" i="1" dirty="0" smtClean="0"/>
              <a:t>  </a:t>
            </a:r>
            <a:r>
              <a:rPr lang="ru-RU" sz="2400" b="1" i="1" dirty="0" smtClean="0">
                <a:solidFill>
                  <a:srgbClr val="FF0000"/>
                </a:solidFill>
              </a:rPr>
              <a:t>содержательном разделе </a:t>
            </a:r>
            <a:r>
              <a:rPr lang="ru-RU" sz="2400" b="1" i="1" dirty="0" smtClean="0"/>
              <a:t>представлены:</a:t>
            </a:r>
            <a:endParaRPr lang="ru-RU" sz="2400" b="1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4091" y="3848473"/>
            <a:ext cx="8611565" cy="30839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70205" marR="50800" indent="-28575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  <a:tab pos="1652905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задачи и содержание образовательной деятельности по каждой из образовательных областей для всех возрастных групп обучающихся (социально-коммуникативное, познавательное, речевое, художественно- эстетическое, физическое развитие)</a:t>
            </a:r>
            <a:endParaRPr lang="ru-RU" sz="24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70205" marR="50800" indent="-28575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  <a:tab pos="1652905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описание вариативных форм, способов, методов и средств реализации Федеральной программы</a:t>
            </a:r>
            <a:endParaRPr lang="ru-RU" sz="24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70205" marR="50800" indent="-28575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  <a:tab pos="1652905" algn="l"/>
              </a:tabLst>
            </a:pPr>
            <a:r>
              <a:rPr lang="ru-RU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собенности образовательной деятельности разных видов и культурных практик</a:t>
            </a:r>
            <a:endParaRPr lang="ru-RU" sz="24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chemeClr val="accent1">
                <a:lumMod val="5000"/>
                <a:lumOff val="95000"/>
              </a:schemeClr>
            </a:gs>
            <a:gs pos="34000">
              <a:schemeClr val="accent1">
                <a:lumMod val="45000"/>
                <a:lumOff val="55000"/>
              </a:schemeClr>
            </a:gs>
            <a:gs pos="81250">
              <a:srgbClr val="94BBDF"/>
            </a:gs>
            <a:gs pos="75000">
              <a:schemeClr val="accent1">
                <a:lumMod val="45000"/>
                <a:lumOff val="55000"/>
              </a:schemeClr>
            </a:gs>
            <a:gs pos="875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234" y="931652"/>
            <a:ext cx="8947231" cy="47459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70205" marR="50800" indent="-28575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  <a:tab pos="1652905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Способы поддержки детской инициативы</a:t>
            </a:r>
            <a:endParaRPr lang="ru-RU" sz="24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70205" marR="50800" indent="-28575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  <a:tab pos="1652905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Взаимодействие педагогического коллектива с семьями обучающихся</a:t>
            </a:r>
            <a:endParaRPr lang="ru-RU" sz="24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70205" marR="50800" indent="-28575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  <a:tab pos="1652905" algn="l"/>
              </a:tabLst>
            </a:pPr>
            <a:r>
              <a:rPr lang="ru-RU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аправления и задачи коррекционно-развивающей работы с детьми дошкольного возраста с особыми образовательными потребностями различных целевых групп, в том числе детей с ограниченными возможностями здоровья (далее - ОВЗ) и детей-инвалидов.</a:t>
            </a:r>
            <a:endParaRPr lang="ru-RU" sz="24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4455" marR="50800" algn="just">
              <a:lnSpc>
                <a:spcPct val="90000"/>
              </a:lnSpc>
              <a:spcAft>
                <a:spcPts val="0"/>
              </a:spcAft>
              <a:tabLst>
                <a:tab pos="457200" algn="l"/>
                <a:tab pos="1652905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содержательный раздел Программы входит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Рабочая программа воспитания, которая раскрывает задачи и направления воспитательной работы, предусматривает приобщение детей к российским традиционным духовным ценностям, включая культурные ценности своей этнической группы, правилам и нормам поведения в российском обществе</a:t>
            </a: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88020" y="235314"/>
            <a:ext cx="69216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В  содержательном разделе </a:t>
            </a:r>
            <a:r>
              <a:rPr lang="ru-RU" sz="2400" b="1" i="1" dirty="0" smtClean="0"/>
              <a:t>представлены:</a:t>
            </a: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chemeClr val="accent1">
                <a:lumMod val="5000"/>
                <a:lumOff val="95000"/>
              </a:schemeClr>
            </a:gs>
            <a:gs pos="34000">
              <a:schemeClr val="accent1">
                <a:lumMod val="45000"/>
                <a:lumOff val="55000"/>
              </a:schemeClr>
            </a:gs>
            <a:gs pos="81250">
              <a:srgbClr val="94BBDF"/>
            </a:gs>
            <a:gs pos="75000">
              <a:schemeClr val="accent1">
                <a:lumMod val="45000"/>
                <a:lumOff val="55000"/>
              </a:schemeClr>
            </a:gs>
            <a:gs pos="875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0146" y="358815"/>
            <a:ext cx="78567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В организационном разделе </a:t>
            </a:r>
            <a:r>
              <a:rPr lang="ru-RU" sz="2400" b="1" i="1" dirty="0" smtClean="0"/>
              <a:t>программы представлены </a:t>
            </a:r>
            <a:endParaRPr lang="ru-RU" sz="2400" b="1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5035" y="964636"/>
            <a:ext cx="8102278" cy="54107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27355" marR="50800" indent="-34290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  <a:tab pos="1652905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психолого</a:t>
            </a: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педагогические и кадровые условия реализации Федеральной программы</a:t>
            </a:r>
            <a:endParaRPr lang="ru-RU" sz="24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27355" marR="50800" indent="-34290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  <a:tab pos="1652905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организация развивающей предметно-пространственной среды в ДОУ</a:t>
            </a:r>
            <a:endParaRPr lang="ru-RU" sz="24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27355" marR="50800" indent="-34290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  <a:tab pos="1652905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материально - техническое обеспечение Программы, обеспеченность методическими материалами и</a:t>
            </a:r>
            <a:endParaRPr lang="ru-RU" sz="24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27355" marR="50800" indent="-34290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  <a:tab pos="1652905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средствами обучения и воспитания.</a:t>
            </a:r>
            <a:endParaRPr lang="ru-RU" sz="24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27355" marR="50800" indent="-34290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  <a:tab pos="1652905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примерные перечни художественной литературы, музыкальных произведений, произведений изобразительного искусства для использования в образовательной работе в разных возрастных группах,  примерный перечень рекомендованных для семейного просмотра анимационных произведений</a:t>
            </a:r>
            <a:endParaRPr lang="ru-RU" sz="24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27355" marR="50800" indent="-34290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  <a:tab pos="1652905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примерный режим и распорядок дня в дошкольных группах, федеральный календарный план воспитательной работы</a:t>
            </a:r>
            <a:endParaRPr lang="ru-RU" sz="2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chemeClr val="accent1">
                <a:lumMod val="5000"/>
                <a:lumOff val="95000"/>
              </a:schemeClr>
            </a:gs>
            <a:gs pos="34000">
              <a:schemeClr val="accent1">
                <a:lumMod val="45000"/>
                <a:lumOff val="55000"/>
              </a:schemeClr>
            </a:gs>
            <a:gs pos="81250">
              <a:srgbClr val="94BBDF"/>
            </a:gs>
            <a:gs pos="75000">
              <a:schemeClr val="accent1">
                <a:lumMod val="45000"/>
                <a:lumOff val="55000"/>
              </a:schemeClr>
            </a:gs>
            <a:gs pos="875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15748" y="74859"/>
            <a:ext cx="9155576" cy="2443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510" marR="423545" indent="-90170" algn="just">
              <a:lnSpc>
                <a:spcPct val="107000"/>
              </a:lnSpc>
              <a:spcBef>
                <a:spcPts val="15"/>
              </a:spcBef>
              <a:spcAft>
                <a:spcPts val="0"/>
              </a:spcAft>
              <a:tabLst>
                <a:tab pos="1477010" algn="l"/>
              </a:tabLst>
            </a:pPr>
            <a:r>
              <a:rPr lang="ru-RU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Целью Программы является </a:t>
            </a:r>
            <a:endParaRPr lang="ru-RU" sz="2400" b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0510" marR="423545" indent="-90170" algn="just">
              <a:lnSpc>
                <a:spcPct val="107000"/>
              </a:lnSpc>
              <a:spcBef>
                <a:spcPts val="15"/>
              </a:spcBef>
              <a:spcAft>
                <a:spcPts val="0"/>
              </a:spcAft>
              <a:tabLst>
                <a:tab pos="1477010" algn="l"/>
              </a:tabLst>
            </a:pP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разностороннее развитие ребёнка в период дошкольного детства с учётом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</a:t>
            </a:r>
            <a:endParaRPr lang="ru-RU" sz="24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9918" y="2505590"/>
            <a:ext cx="29567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программы: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2927437"/>
            <a:ext cx="9144000" cy="43713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70510" marR="423545" indent="-90170" algn="just">
              <a:lnSpc>
                <a:spcPct val="107000"/>
              </a:lnSpc>
              <a:spcBef>
                <a:spcPts val="15"/>
              </a:spcBef>
              <a:spcAft>
                <a:spcPts val="0"/>
              </a:spcAft>
              <a:tabLst>
                <a:tab pos="147701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1.обеспечение единых для Российской Федерации содержания ДО и планируемых результатов освоения образовательной программы ДО;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0510" marR="423545" indent="-90170" algn="just">
              <a:lnSpc>
                <a:spcPct val="107000"/>
              </a:lnSpc>
              <a:spcBef>
                <a:spcPts val="15"/>
              </a:spcBef>
              <a:spcAft>
                <a:spcPts val="0"/>
              </a:spcAft>
              <a:tabLst>
                <a:tab pos="147701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2.охрана и укрепление физического и психического здоровья детей, в том числе их эмоционального благополучия;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0510" marR="423545" indent="-90170" algn="just">
              <a:lnSpc>
                <a:spcPct val="107000"/>
              </a:lnSpc>
              <a:spcBef>
                <a:spcPts val="15"/>
              </a:spcBef>
              <a:spcAft>
                <a:spcPts val="0"/>
              </a:spcAft>
              <a:tabLst>
                <a:tab pos="147701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3.приобщение детей (в соответствии с возрастными особенностями) к базовым ценностям российского народа –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chemeClr val="accent1">
                <a:lumMod val="5000"/>
                <a:lumOff val="95000"/>
              </a:schemeClr>
            </a:gs>
            <a:gs pos="34000">
              <a:schemeClr val="accent1">
                <a:lumMod val="45000"/>
                <a:lumOff val="55000"/>
              </a:schemeClr>
            </a:gs>
            <a:gs pos="81250">
              <a:srgbClr val="94BBDF"/>
            </a:gs>
            <a:gs pos="75000">
              <a:schemeClr val="accent1">
                <a:lumMod val="45000"/>
                <a:lumOff val="55000"/>
              </a:schemeClr>
            </a:gs>
            <a:gs pos="875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1642" y="0"/>
            <a:ext cx="2956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программы: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0472" y="461665"/>
            <a:ext cx="8831483" cy="5029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66700" marR="423545" indent="363855" algn="just">
              <a:lnSpc>
                <a:spcPct val="107000"/>
              </a:lnSpc>
              <a:spcBef>
                <a:spcPts val="15"/>
              </a:spcBef>
              <a:spcAft>
                <a:spcPts val="0"/>
              </a:spcAft>
              <a:tabLst>
                <a:tab pos="1477010" algn="l"/>
              </a:tabLst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4.обеспечение равных возможностей для полноценного развития каждого ребёнка в период дошкольного детства независимо от места жительства, пола, нации, языка, социального статуса, психофизиологических и других особенностей (в том числе ограниченных возможностей здоровья), с учетом разнообразия образовательных потребностей  и индивидуальных возможностей;</a:t>
            </a:r>
            <a:endParaRPr lang="ru-RU" sz="20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marR="423545" indent="363855" algn="just">
              <a:lnSpc>
                <a:spcPct val="107000"/>
              </a:lnSpc>
              <a:spcBef>
                <a:spcPts val="15"/>
              </a:spcBef>
              <a:spcAft>
                <a:spcPts val="0"/>
              </a:spcAft>
              <a:tabLst>
                <a:tab pos="1477010" algn="l"/>
              </a:tabLst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5.создание благоприятных условий развития детей в соответствии с их возрастными и индивидуальными особенностями и склонностями, развития способностей и творческого потенциала каждого ребёнка как субъекта отношений с самим собой, другими детьми, взрослыми и миром;</a:t>
            </a:r>
            <a:endParaRPr lang="ru-RU" sz="20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marR="423545" indent="363855" algn="just">
              <a:lnSpc>
                <a:spcPct val="107000"/>
              </a:lnSpc>
              <a:spcBef>
                <a:spcPts val="15"/>
              </a:spcBef>
              <a:spcAft>
                <a:spcPts val="0"/>
              </a:spcAft>
              <a:tabLst>
                <a:tab pos="1477010" algn="l"/>
              </a:tabLst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6.объединение обучения и воспитания в целостный образовательный процесс на основе духовно-нравственных и социокультурных ценностей, и принятых в обществе правил, и норм поведения в интересах человека, семьи, общества;</a:t>
            </a:r>
            <a:endParaRPr lang="ru-RU" sz="20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11031</Words>
  <Application>WPS Presentation</Application>
  <PresentationFormat>Экран (4:3)</PresentationFormat>
  <Paragraphs>169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8" baseType="lpstr">
      <vt:lpstr>Arial</vt:lpstr>
      <vt:lpstr>SimSun</vt:lpstr>
      <vt:lpstr>Wingdings</vt:lpstr>
      <vt:lpstr>Calibri</vt:lpstr>
      <vt:lpstr>Times New Roman</vt:lpstr>
      <vt:lpstr>Symbol</vt:lpstr>
      <vt:lpstr>Lucida Sans Unicode</vt:lpstr>
      <vt:lpstr>Microsoft YaHei</vt:lpstr>
      <vt:lpstr>Arial Unicode MS</vt:lpstr>
      <vt:lpstr>Calibri Light</vt:lpstr>
      <vt:lpstr>Тема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Olga</dc:creator>
  <cp:lastModifiedBy>User</cp:lastModifiedBy>
  <cp:revision>18</cp:revision>
  <dcterms:created xsi:type="dcterms:W3CDTF">2023-09-07T19:08:00Z</dcterms:created>
  <dcterms:modified xsi:type="dcterms:W3CDTF">2024-07-04T12:50:58Z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718536234D75412AA51614896179465A_12</vt:lpwstr>
  </property>
  <property fmtid="{D5CDD505-2E9C-101B-9397-08002B2CF9AE}" pid="3" name="KSOProductBuildVer">
    <vt:lpwstr>1049-12.2.0.17119</vt:lpwstr>
  </property>
</Properties>
</file>