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57" r:id="rId13"/>
    <p:sldId id="259" r:id="rId14"/>
    <p:sldId id="260" r:id="rId15"/>
    <p:sldId id="261" r:id="rId16"/>
    <p:sldId id="258" r:id="rId17"/>
    <p:sldId id="263" r:id="rId18"/>
    <p:sldId id="262" r:id="rId19"/>
    <p:sldId id="264" r:id="rId20"/>
    <p:sldId id="266" r:id="rId21"/>
    <p:sldId id="267" r:id="rId22"/>
    <p:sldId id="268" r:id="rId23"/>
    <p:sldId id="271" r:id="rId24"/>
    <p:sldId id="272" r:id="rId25"/>
    <p:sldId id="274" r:id="rId26"/>
    <p:sldId id="269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43"/>
    <a:srgbClr val="CD6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0" y="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09D11-E2AC-4701-8BB4-A9A2529AC3CF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1B47D67-AD5C-4CD1-805F-DD145B97F8CD}">
      <dgm:prSet phldrT="[Текст]"/>
      <dgm:spPr/>
      <dgm:t>
        <a:bodyPr/>
        <a:lstStyle/>
        <a:p>
          <a:r>
            <a:rPr lang="ru-RU" dirty="0" smtClean="0"/>
            <a:t>Зоны разных видов активности</a:t>
          </a:r>
          <a:endParaRPr lang="ru-RU" dirty="0"/>
        </a:p>
      </dgm:t>
    </dgm:pt>
    <dgm:pt modelId="{D238ECA4-D3CF-4669-8B58-800413391E85}" type="parTrans" cxnId="{916F79A0-6A5B-41B0-9D18-6D2DFFA65421}">
      <dgm:prSet/>
      <dgm:spPr/>
      <dgm:t>
        <a:bodyPr/>
        <a:lstStyle/>
        <a:p>
          <a:endParaRPr lang="ru-RU"/>
        </a:p>
      </dgm:t>
    </dgm:pt>
    <dgm:pt modelId="{B3369356-AEE4-4A50-A91D-1B4B4146AEBC}" type="sibTrans" cxnId="{916F79A0-6A5B-41B0-9D18-6D2DFFA65421}">
      <dgm:prSet/>
      <dgm:spPr/>
      <dgm:t>
        <a:bodyPr/>
        <a:lstStyle/>
        <a:p>
          <a:endParaRPr lang="ru-RU"/>
        </a:p>
      </dgm:t>
    </dgm:pt>
    <dgm:pt modelId="{9E42EE3D-6C0A-4E0A-94D6-16D4FEBAC9E6}">
      <dgm:prSet phldrT="[Текст]"/>
      <dgm:spPr/>
      <dgm:t>
        <a:bodyPr/>
        <a:lstStyle/>
        <a:p>
          <a:r>
            <a:rPr lang="ru-RU" dirty="0" smtClean="0"/>
            <a:t>рабочая</a:t>
          </a:r>
          <a:endParaRPr lang="ru-RU" dirty="0"/>
        </a:p>
      </dgm:t>
    </dgm:pt>
    <dgm:pt modelId="{764F40CF-7CCE-4461-A8F6-D51B9FAE1E1E}" type="parTrans" cxnId="{D94AB6EF-60A6-4352-A73D-7DCEC652DF2F}">
      <dgm:prSet/>
      <dgm:spPr/>
      <dgm:t>
        <a:bodyPr/>
        <a:lstStyle/>
        <a:p>
          <a:endParaRPr lang="ru-RU"/>
        </a:p>
      </dgm:t>
    </dgm:pt>
    <dgm:pt modelId="{2A51D67E-3676-483E-9183-BF498B3BB6FD}" type="sibTrans" cxnId="{D94AB6EF-60A6-4352-A73D-7DCEC652DF2F}">
      <dgm:prSet/>
      <dgm:spPr/>
      <dgm:t>
        <a:bodyPr/>
        <a:lstStyle/>
        <a:p>
          <a:endParaRPr lang="ru-RU"/>
        </a:p>
      </dgm:t>
    </dgm:pt>
    <dgm:pt modelId="{D3BAB695-50CF-489E-ABEF-FD7B1D19DE85}">
      <dgm:prSet phldrT="[Текст]"/>
      <dgm:spPr/>
      <dgm:t>
        <a:bodyPr/>
        <a:lstStyle/>
        <a:p>
          <a:r>
            <a:rPr lang="ru-RU" dirty="0" smtClean="0"/>
            <a:t>спокойная</a:t>
          </a:r>
          <a:endParaRPr lang="ru-RU" dirty="0"/>
        </a:p>
      </dgm:t>
    </dgm:pt>
    <dgm:pt modelId="{0523CBE6-F934-4168-AAFA-0C00FFA85337}" type="parTrans" cxnId="{8C975AA2-AEDE-4782-9E9A-5897AC095B1B}">
      <dgm:prSet/>
      <dgm:spPr/>
      <dgm:t>
        <a:bodyPr/>
        <a:lstStyle/>
        <a:p>
          <a:endParaRPr lang="ru-RU"/>
        </a:p>
      </dgm:t>
    </dgm:pt>
    <dgm:pt modelId="{026F82BB-C6FD-4852-9A1C-0C000F390084}" type="sibTrans" cxnId="{8C975AA2-AEDE-4782-9E9A-5897AC095B1B}">
      <dgm:prSet/>
      <dgm:spPr/>
      <dgm:t>
        <a:bodyPr/>
        <a:lstStyle/>
        <a:p>
          <a:endParaRPr lang="ru-RU"/>
        </a:p>
      </dgm:t>
    </dgm:pt>
    <dgm:pt modelId="{3AB4B406-BA49-4083-B764-5984FA3DA251}">
      <dgm:prSet phldrT="[Текст]"/>
      <dgm:spPr/>
      <dgm:t>
        <a:bodyPr/>
        <a:lstStyle/>
        <a:p>
          <a:r>
            <a:rPr lang="ru-RU" dirty="0" smtClean="0"/>
            <a:t>активная</a:t>
          </a:r>
          <a:endParaRPr lang="ru-RU" dirty="0"/>
        </a:p>
      </dgm:t>
    </dgm:pt>
    <dgm:pt modelId="{872808EE-772C-4B67-91E9-C469DEA4F2F6}" type="sibTrans" cxnId="{8DA1368C-2EC5-41C8-B637-87AF7F89E88A}">
      <dgm:prSet/>
      <dgm:spPr/>
      <dgm:t>
        <a:bodyPr/>
        <a:lstStyle/>
        <a:p>
          <a:endParaRPr lang="ru-RU"/>
        </a:p>
      </dgm:t>
    </dgm:pt>
    <dgm:pt modelId="{3D3A94F7-6714-4ABD-9514-79BF80078424}" type="parTrans" cxnId="{8DA1368C-2EC5-41C8-B637-87AF7F89E88A}">
      <dgm:prSet/>
      <dgm:spPr/>
      <dgm:t>
        <a:bodyPr/>
        <a:lstStyle/>
        <a:p>
          <a:endParaRPr lang="ru-RU"/>
        </a:p>
      </dgm:t>
    </dgm:pt>
    <dgm:pt modelId="{9965D614-C50B-42B6-B680-4CB1A0BD44E2}" type="pres">
      <dgm:prSet presAssocID="{52209D11-E2AC-4701-8BB4-A9A2529AC3C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4679E4-B348-4A20-8EB4-4BDEF33DDB64}" type="pres">
      <dgm:prSet presAssocID="{E1B47D67-AD5C-4CD1-805F-DD145B97F8CD}" presName="roof" presStyleLbl="dkBgShp" presStyleIdx="0" presStyleCnt="2" custLinFactNeighborX="743" custLinFactNeighborY="0"/>
      <dgm:spPr/>
      <dgm:t>
        <a:bodyPr/>
        <a:lstStyle/>
        <a:p>
          <a:endParaRPr lang="ru-RU"/>
        </a:p>
      </dgm:t>
    </dgm:pt>
    <dgm:pt modelId="{0282F5B2-E91E-4E99-A488-8830D8B5F96E}" type="pres">
      <dgm:prSet presAssocID="{E1B47D67-AD5C-4CD1-805F-DD145B97F8CD}" presName="pillars" presStyleCnt="0"/>
      <dgm:spPr/>
    </dgm:pt>
    <dgm:pt modelId="{9D548ED8-C225-4344-A6FE-337D72947F58}" type="pres">
      <dgm:prSet presAssocID="{E1B47D67-AD5C-4CD1-805F-DD145B97F8C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37CA8-75AB-4103-B943-EC01949941CB}" type="pres">
      <dgm:prSet presAssocID="{D3BAB695-50CF-489E-ABEF-FD7B1D19DE8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CFFDF-3874-4C03-B519-F942E67D6BB8}" type="pres">
      <dgm:prSet presAssocID="{3AB4B406-BA49-4083-B764-5984FA3DA251}" presName="pillarX" presStyleLbl="node1" presStyleIdx="2" presStyleCnt="3" custLinFactNeighborX="-733" custLinFactNeighborY="1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BBA46-3B5B-4176-9CF0-CDF7527E527A}" type="pres">
      <dgm:prSet presAssocID="{E1B47D67-AD5C-4CD1-805F-DD145B97F8CD}" presName="base" presStyleLbl="dkBgShp" presStyleIdx="1" presStyleCnt="2"/>
      <dgm:spPr/>
    </dgm:pt>
  </dgm:ptLst>
  <dgm:cxnLst>
    <dgm:cxn modelId="{6718353C-2C64-4E30-88BE-124BC3B38408}" type="presOf" srcId="{52209D11-E2AC-4701-8BB4-A9A2529AC3CF}" destId="{9965D614-C50B-42B6-B680-4CB1A0BD44E2}" srcOrd="0" destOrd="0" presId="urn:microsoft.com/office/officeart/2005/8/layout/hList3"/>
    <dgm:cxn modelId="{8F0D263C-1206-4283-A324-8C9BF6F21B62}" type="presOf" srcId="{D3BAB695-50CF-489E-ABEF-FD7B1D19DE85}" destId="{F5437CA8-75AB-4103-B943-EC01949941CB}" srcOrd="0" destOrd="0" presId="urn:microsoft.com/office/officeart/2005/8/layout/hList3"/>
    <dgm:cxn modelId="{5617A428-10B0-4D03-A054-E267137641A2}" type="presOf" srcId="{E1B47D67-AD5C-4CD1-805F-DD145B97F8CD}" destId="{254679E4-B348-4A20-8EB4-4BDEF33DDB64}" srcOrd="0" destOrd="0" presId="urn:microsoft.com/office/officeart/2005/8/layout/hList3"/>
    <dgm:cxn modelId="{916F79A0-6A5B-41B0-9D18-6D2DFFA65421}" srcId="{52209D11-E2AC-4701-8BB4-A9A2529AC3CF}" destId="{E1B47D67-AD5C-4CD1-805F-DD145B97F8CD}" srcOrd="0" destOrd="0" parTransId="{D238ECA4-D3CF-4669-8B58-800413391E85}" sibTransId="{B3369356-AEE4-4A50-A91D-1B4B4146AEBC}"/>
    <dgm:cxn modelId="{8DA1368C-2EC5-41C8-B637-87AF7F89E88A}" srcId="{E1B47D67-AD5C-4CD1-805F-DD145B97F8CD}" destId="{3AB4B406-BA49-4083-B764-5984FA3DA251}" srcOrd="2" destOrd="0" parTransId="{3D3A94F7-6714-4ABD-9514-79BF80078424}" sibTransId="{872808EE-772C-4B67-91E9-C469DEA4F2F6}"/>
    <dgm:cxn modelId="{12A8B548-2BEB-4BE6-8BF8-5BBE0AE534E3}" type="presOf" srcId="{9E42EE3D-6C0A-4E0A-94D6-16D4FEBAC9E6}" destId="{9D548ED8-C225-4344-A6FE-337D72947F58}" srcOrd="0" destOrd="0" presId="urn:microsoft.com/office/officeart/2005/8/layout/hList3"/>
    <dgm:cxn modelId="{8C975AA2-AEDE-4782-9E9A-5897AC095B1B}" srcId="{E1B47D67-AD5C-4CD1-805F-DD145B97F8CD}" destId="{D3BAB695-50CF-489E-ABEF-FD7B1D19DE85}" srcOrd="1" destOrd="0" parTransId="{0523CBE6-F934-4168-AAFA-0C00FFA85337}" sibTransId="{026F82BB-C6FD-4852-9A1C-0C000F390084}"/>
    <dgm:cxn modelId="{D94AB6EF-60A6-4352-A73D-7DCEC652DF2F}" srcId="{E1B47D67-AD5C-4CD1-805F-DD145B97F8CD}" destId="{9E42EE3D-6C0A-4E0A-94D6-16D4FEBAC9E6}" srcOrd="0" destOrd="0" parTransId="{764F40CF-7CCE-4461-A8F6-D51B9FAE1E1E}" sibTransId="{2A51D67E-3676-483E-9183-BF498B3BB6FD}"/>
    <dgm:cxn modelId="{D0ED079A-3247-4FAE-8ECD-D6DA24E76D10}" type="presOf" srcId="{3AB4B406-BA49-4083-B764-5984FA3DA251}" destId="{96ECFFDF-3874-4C03-B519-F942E67D6BB8}" srcOrd="0" destOrd="0" presId="urn:microsoft.com/office/officeart/2005/8/layout/hList3"/>
    <dgm:cxn modelId="{714E1D86-F5A1-4138-B748-03CE1EE8D8CA}" type="presParOf" srcId="{9965D614-C50B-42B6-B680-4CB1A0BD44E2}" destId="{254679E4-B348-4A20-8EB4-4BDEF33DDB64}" srcOrd="0" destOrd="0" presId="urn:microsoft.com/office/officeart/2005/8/layout/hList3"/>
    <dgm:cxn modelId="{3C097253-117A-4413-8C14-C29433133CD3}" type="presParOf" srcId="{9965D614-C50B-42B6-B680-4CB1A0BD44E2}" destId="{0282F5B2-E91E-4E99-A488-8830D8B5F96E}" srcOrd="1" destOrd="0" presId="urn:microsoft.com/office/officeart/2005/8/layout/hList3"/>
    <dgm:cxn modelId="{5DEE7A17-BBA9-4598-8BF7-39EAEBA2D0DE}" type="presParOf" srcId="{0282F5B2-E91E-4E99-A488-8830D8B5F96E}" destId="{9D548ED8-C225-4344-A6FE-337D72947F58}" srcOrd="0" destOrd="0" presId="urn:microsoft.com/office/officeart/2005/8/layout/hList3"/>
    <dgm:cxn modelId="{EBB07963-6361-44A9-A5B3-D13570915064}" type="presParOf" srcId="{0282F5B2-E91E-4E99-A488-8830D8B5F96E}" destId="{F5437CA8-75AB-4103-B943-EC01949941CB}" srcOrd="1" destOrd="0" presId="urn:microsoft.com/office/officeart/2005/8/layout/hList3"/>
    <dgm:cxn modelId="{CD792AE9-8733-4254-9A8A-62F66267FE0C}" type="presParOf" srcId="{0282F5B2-E91E-4E99-A488-8830D8B5F96E}" destId="{96ECFFDF-3874-4C03-B519-F942E67D6BB8}" srcOrd="2" destOrd="0" presId="urn:microsoft.com/office/officeart/2005/8/layout/hList3"/>
    <dgm:cxn modelId="{ABF6652A-49FF-4E16-9570-977CC934473B}" type="presParOf" srcId="{9965D614-C50B-42B6-B680-4CB1A0BD44E2}" destId="{21CBBA46-3B5B-4176-9CF0-CDF7527E527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FA14EA-47F3-4578-9425-50B2298AD8FB}" type="doc">
      <dgm:prSet loTypeId="urn:microsoft.com/office/officeart/2005/8/layout/chevron2" loCatId="list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C7FC6F-C30C-4280-A476-ADEA4D255176}">
      <dgm:prSet phldrT="[Текст]"/>
      <dgm:spPr/>
      <dgm:t>
        <a:bodyPr/>
        <a:lstStyle/>
        <a:p>
          <a:r>
            <a:rPr lang="ru-RU" dirty="0" smtClean="0"/>
            <a:t>1. 2</a:t>
          </a:r>
          <a:endParaRPr lang="ru-RU" dirty="0"/>
        </a:p>
      </dgm:t>
    </dgm:pt>
    <dgm:pt modelId="{AEEC936F-2080-41D1-A43D-1431B85D5089}" type="parTrans" cxnId="{0B9F446E-1B6D-4D89-9B7C-75F37BA736A0}">
      <dgm:prSet/>
      <dgm:spPr/>
      <dgm:t>
        <a:bodyPr/>
        <a:lstStyle/>
        <a:p>
          <a:endParaRPr lang="ru-RU"/>
        </a:p>
      </dgm:t>
    </dgm:pt>
    <dgm:pt modelId="{6EF2AB7E-8133-445C-8E3A-F0EF07F349CD}" type="sibTrans" cxnId="{0B9F446E-1B6D-4D89-9B7C-75F37BA736A0}">
      <dgm:prSet/>
      <dgm:spPr/>
      <dgm:t>
        <a:bodyPr/>
        <a:lstStyle/>
        <a:p>
          <a:endParaRPr lang="ru-RU"/>
        </a:p>
      </dgm:t>
    </dgm:pt>
    <dgm:pt modelId="{DE4CBB59-46A3-4AE7-A70E-4FEC36A899B6}">
      <dgm:prSet phldrT="[Текст]"/>
      <dgm:spPr/>
      <dgm:t>
        <a:bodyPr/>
        <a:lstStyle/>
        <a:p>
          <a:r>
            <a:rPr lang="ru-RU" dirty="0" smtClean="0"/>
            <a:t>Содержательно- насыщенной (необходимой и достаточной)</a:t>
          </a:r>
          <a:endParaRPr lang="ru-RU" dirty="0"/>
        </a:p>
      </dgm:t>
    </dgm:pt>
    <dgm:pt modelId="{17B6C408-1238-46DD-8470-BE86109AE8C1}" type="parTrans" cxnId="{99111BDA-E9AE-4984-9FFB-5712EF081AF3}">
      <dgm:prSet/>
      <dgm:spPr/>
      <dgm:t>
        <a:bodyPr/>
        <a:lstStyle/>
        <a:p>
          <a:endParaRPr lang="ru-RU"/>
        </a:p>
      </dgm:t>
    </dgm:pt>
    <dgm:pt modelId="{1E3DBDA4-CFAA-40D7-A2D3-EA0BA613C21C}" type="sibTrans" cxnId="{99111BDA-E9AE-4984-9FFB-5712EF081AF3}">
      <dgm:prSet/>
      <dgm:spPr/>
      <dgm:t>
        <a:bodyPr/>
        <a:lstStyle/>
        <a:p>
          <a:endParaRPr lang="ru-RU"/>
        </a:p>
      </dgm:t>
    </dgm:pt>
    <dgm:pt modelId="{B275D3F1-A7F8-4E13-8A3D-63EC0915EF44}">
      <dgm:prSet phldrT="[Текст]"/>
      <dgm:spPr/>
      <dgm:t>
        <a:bodyPr/>
        <a:lstStyle/>
        <a:p>
          <a:r>
            <a:rPr lang="ru-RU" dirty="0" smtClean="0"/>
            <a:t>3. 4</a:t>
          </a:r>
          <a:endParaRPr lang="ru-RU" dirty="0"/>
        </a:p>
      </dgm:t>
    </dgm:pt>
    <dgm:pt modelId="{7EB3179A-1C4B-4D09-9194-B33B256759F5}" type="parTrans" cxnId="{0342F0D4-E788-4987-A8DB-66B58B06FAC0}">
      <dgm:prSet/>
      <dgm:spPr/>
      <dgm:t>
        <a:bodyPr/>
        <a:lstStyle/>
        <a:p>
          <a:endParaRPr lang="ru-RU"/>
        </a:p>
      </dgm:t>
    </dgm:pt>
    <dgm:pt modelId="{D7811531-AB47-4CD9-A9AF-F224FF3B3835}" type="sibTrans" cxnId="{0342F0D4-E788-4987-A8DB-66B58B06FAC0}">
      <dgm:prSet/>
      <dgm:spPr/>
      <dgm:t>
        <a:bodyPr/>
        <a:lstStyle/>
        <a:p>
          <a:endParaRPr lang="ru-RU"/>
        </a:p>
      </dgm:t>
    </dgm:pt>
    <dgm:pt modelId="{C3333920-DD5B-4A23-8192-C5BFF390AE89}">
      <dgm:prSet phldrT="[Текст]"/>
      <dgm:spPr/>
      <dgm:t>
        <a:bodyPr/>
        <a:lstStyle/>
        <a:p>
          <a:r>
            <a:rPr lang="ru-RU" dirty="0" smtClean="0"/>
            <a:t>Полифункциональной  ( разнообразное использование предметов среды)</a:t>
          </a:r>
          <a:endParaRPr lang="ru-RU" dirty="0"/>
        </a:p>
      </dgm:t>
    </dgm:pt>
    <dgm:pt modelId="{CC0CDFC3-47B4-44E1-8BBC-585ED6EF3D57}" type="parTrans" cxnId="{E21DF87E-A1CD-4BCD-B6D8-6DB1B285E223}">
      <dgm:prSet/>
      <dgm:spPr/>
      <dgm:t>
        <a:bodyPr/>
        <a:lstStyle/>
        <a:p>
          <a:endParaRPr lang="ru-RU"/>
        </a:p>
      </dgm:t>
    </dgm:pt>
    <dgm:pt modelId="{826F6EB5-3596-48A6-B2F0-DBC8FA2A1969}" type="sibTrans" cxnId="{E21DF87E-A1CD-4BCD-B6D8-6DB1B285E223}">
      <dgm:prSet/>
      <dgm:spPr/>
      <dgm:t>
        <a:bodyPr/>
        <a:lstStyle/>
        <a:p>
          <a:endParaRPr lang="ru-RU"/>
        </a:p>
      </dgm:t>
    </dgm:pt>
    <dgm:pt modelId="{68E1BA4F-ADE3-46D9-BEE0-6DF3F3171F87}">
      <dgm:prSet phldrT="[Текст]"/>
      <dgm:spPr/>
      <dgm:t>
        <a:bodyPr/>
        <a:lstStyle/>
        <a:p>
          <a:r>
            <a:rPr lang="ru-RU" dirty="0" smtClean="0"/>
            <a:t>5. 6</a:t>
          </a:r>
          <a:endParaRPr lang="ru-RU" dirty="0"/>
        </a:p>
      </dgm:t>
    </dgm:pt>
    <dgm:pt modelId="{9DB29F76-CA54-464D-B2EE-499C95C5E623}" type="parTrans" cxnId="{D42A2400-1D95-4AEA-9051-A91F13DA9A1E}">
      <dgm:prSet/>
      <dgm:spPr/>
      <dgm:t>
        <a:bodyPr/>
        <a:lstStyle/>
        <a:p>
          <a:endParaRPr lang="ru-RU"/>
        </a:p>
      </dgm:t>
    </dgm:pt>
    <dgm:pt modelId="{5FC60613-8C6D-479A-89ED-E5AF0052944C}" type="sibTrans" cxnId="{D42A2400-1D95-4AEA-9051-A91F13DA9A1E}">
      <dgm:prSet/>
      <dgm:spPr/>
      <dgm:t>
        <a:bodyPr/>
        <a:lstStyle/>
        <a:p>
          <a:endParaRPr lang="ru-RU"/>
        </a:p>
      </dgm:t>
    </dgm:pt>
    <dgm:pt modelId="{F7DA216D-484B-4CC0-80FF-30A7EAFE444A}">
      <dgm:prSet phldrT="[Текст]"/>
      <dgm:spPr/>
      <dgm:t>
        <a:bodyPr/>
        <a:lstStyle/>
        <a:p>
          <a:r>
            <a:rPr lang="ru-RU" dirty="0" smtClean="0"/>
            <a:t>Доступной</a:t>
          </a:r>
          <a:endParaRPr lang="ru-RU" dirty="0"/>
        </a:p>
      </dgm:t>
    </dgm:pt>
    <dgm:pt modelId="{431B2920-CEE8-4514-B067-3C9686F4234A}" type="parTrans" cxnId="{CCC0DA3D-466E-422B-8960-9D2B14029E22}">
      <dgm:prSet/>
      <dgm:spPr/>
      <dgm:t>
        <a:bodyPr/>
        <a:lstStyle/>
        <a:p>
          <a:endParaRPr lang="ru-RU"/>
        </a:p>
      </dgm:t>
    </dgm:pt>
    <dgm:pt modelId="{0F354D7F-DD61-4A66-9743-B9FA48AAD07E}" type="sibTrans" cxnId="{CCC0DA3D-466E-422B-8960-9D2B14029E22}">
      <dgm:prSet/>
      <dgm:spPr/>
      <dgm:t>
        <a:bodyPr/>
        <a:lstStyle/>
        <a:p>
          <a:endParaRPr lang="ru-RU"/>
        </a:p>
      </dgm:t>
    </dgm:pt>
    <dgm:pt modelId="{850BDD2C-153C-41F0-8156-F0624EF6AE1B}">
      <dgm:prSet phldrT="[Текст]"/>
      <dgm:spPr/>
      <dgm:t>
        <a:bodyPr/>
        <a:lstStyle/>
        <a:p>
          <a:r>
            <a:rPr lang="ru-RU" dirty="0" smtClean="0"/>
            <a:t>Безопасной</a:t>
          </a:r>
          <a:endParaRPr lang="ru-RU" dirty="0"/>
        </a:p>
      </dgm:t>
    </dgm:pt>
    <dgm:pt modelId="{3B7DE686-6F93-46B6-9354-E5BE448C4241}" type="parTrans" cxnId="{AC7965B9-CDC5-4A3C-8A35-0820EB7B489C}">
      <dgm:prSet/>
      <dgm:spPr/>
      <dgm:t>
        <a:bodyPr/>
        <a:lstStyle/>
        <a:p>
          <a:endParaRPr lang="ru-RU"/>
        </a:p>
      </dgm:t>
    </dgm:pt>
    <dgm:pt modelId="{5F7C8D90-EC87-41B2-BACF-CDD6CEC7A94A}" type="sibTrans" cxnId="{AC7965B9-CDC5-4A3C-8A35-0820EB7B489C}">
      <dgm:prSet/>
      <dgm:spPr/>
      <dgm:t>
        <a:bodyPr/>
        <a:lstStyle/>
        <a:p>
          <a:endParaRPr lang="ru-RU"/>
        </a:p>
      </dgm:t>
    </dgm:pt>
    <dgm:pt modelId="{69D98692-FB38-4EFA-876E-C3EA3075C364}">
      <dgm:prSet phldrT="[Текст]"/>
      <dgm:spPr/>
      <dgm:t>
        <a:bodyPr/>
        <a:lstStyle/>
        <a:p>
          <a:r>
            <a:rPr lang="ru-RU" dirty="0" smtClean="0"/>
            <a:t>Вариативной (свободный выбор, сменяемость игрушек)</a:t>
          </a:r>
          <a:endParaRPr lang="ru-RU" dirty="0"/>
        </a:p>
      </dgm:t>
    </dgm:pt>
    <dgm:pt modelId="{6F8ED4DD-7E45-4A6B-B1E2-21676BDD333A}" type="sibTrans" cxnId="{559D19F0-078A-4C51-BC19-9F872D64AD58}">
      <dgm:prSet/>
      <dgm:spPr/>
      <dgm:t>
        <a:bodyPr/>
        <a:lstStyle/>
        <a:p>
          <a:endParaRPr lang="ru-RU"/>
        </a:p>
      </dgm:t>
    </dgm:pt>
    <dgm:pt modelId="{9B8EF4C6-02AC-4586-830B-2D0F08EFF71D}" type="parTrans" cxnId="{559D19F0-078A-4C51-BC19-9F872D64AD58}">
      <dgm:prSet/>
      <dgm:spPr/>
      <dgm:t>
        <a:bodyPr/>
        <a:lstStyle/>
        <a:p>
          <a:endParaRPr lang="ru-RU"/>
        </a:p>
      </dgm:t>
    </dgm:pt>
    <dgm:pt modelId="{06AFCDE0-2229-4FC9-BB13-FBE834853E54}">
      <dgm:prSet phldrT="[Текст]"/>
      <dgm:spPr/>
      <dgm:t>
        <a:bodyPr/>
        <a:lstStyle/>
        <a:p>
          <a:r>
            <a:rPr lang="ru-RU" dirty="0" smtClean="0"/>
            <a:t>Трансформируемой (Изменение пространства по сюжету игры или темы дня0</a:t>
          </a:r>
          <a:endParaRPr lang="ru-RU" dirty="0"/>
        </a:p>
      </dgm:t>
    </dgm:pt>
    <dgm:pt modelId="{56EAD8A0-F553-4A53-B9AE-C7D91E3B21EB}" type="sibTrans" cxnId="{940FA654-8942-44C5-9E3F-1F9AE8D0C567}">
      <dgm:prSet/>
      <dgm:spPr/>
      <dgm:t>
        <a:bodyPr/>
        <a:lstStyle/>
        <a:p>
          <a:endParaRPr lang="ru-RU"/>
        </a:p>
      </dgm:t>
    </dgm:pt>
    <dgm:pt modelId="{1429D9F9-86DF-4A06-83A5-8BCF0FFE5898}" type="parTrans" cxnId="{940FA654-8942-44C5-9E3F-1F9AE8D0C567}">
      <dgm:prSet/>
      <dgm:spPr/>
      <dgm:t>
        <a:bodyPr/>
        <a:lstStyle/>
        <a:p>
          <a:endParaRPr lang="ru-RU"/>
        </a:p>
      </dgm:t>
    </dgm:pt>
    <dgm:pt modelId="{F9FC6C6F-0C50-4906-80D5-733A280AC100}" type="pres">
      <dgm:prSet presAssocID="{A1FA14EA-47F3-4578-9425-50B2298AD8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66EBA7-6E10-4F17-8E7E-74DDBDF9EFE9}" type="pres">
      <dgm:prSet presAssocID="{03C7FC6F-C30C-4280-A476-ADEA4D255176}" presName="composite" presStyleCnt="0"/>
      <dgm:spPr/>
    </dgm:pt>
    <dgm:pt modelId="{881D010B-1B79-4DD9-8B8E-E2EE3F4359B6}" type="pres">
      <dgm:prSet presAssocID="{03C7FC6F-C30C-4280-A476-ADEA4D25517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2E036-A0C6-45E0-B149-46870D55DF8D}" type="pres">
      <dgm:prSet presAssocID="{03C7FC6F-C30C-4280-A476-ADEA4D255176}" presName="descendantText" presStyleLbl="alignAcc1" presStyleIdx="0" presStyleCnt="3" custLinFactNeighborX="24188" custLinFactNeighborY="10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CB791-3FFE-4D25-A91B-76AB65B4A27B}" type="pres">
      <dgm:prSet presAssocID="{6EF2AB7E-8133-445C-8E3A-F0EF07F349CD}" presName="sp" presStyleCnt="0"/>
      <dgm:spPr/>
    </dgm:pt>
    <dgm:pt modelId="{E4AF4089-F58D-4B51-9234-9525FB677D07}" type="pres">
      <dgm:prSet presAssocID="{B275D3F1-A7F8-4E13-8A3D-63EC0915EF44}" presName="composite" presStyleCnt="0"/>
      <dgm:spPr/>
    </dgm:pt>
    <dgm:pt modelId="{0152C0B7-D4F3-4124-AF72-655F65093556}" type="pres">
      <dgm:prSet presAssocID="{B275D3F1-A7F8-4E13-8A3D-63EC0915EF4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EFD2C-6F17-4662-96E3-4539738DEE58}" type="pres">
      <dgm:prSet presAssocID="{B275D3F1-A7F8-4E13-8A3D-63EC0915EF4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6552F-838A-4EB1-8DBE-EB73F3363A41}" type="pres">
      <dgm:prSet presAssocID="{D7811531-AB47-4CD9-A9AF-F224FF3B3835}" presName="sp" presStyleCnt="0"/>
      <dgm:spPr/>
    </dgm:pt>
    <dgm:pt modelId="{D67BB0D7-2313-4863-85C5-B502CD4C7577}" type="pres">
      <dgm:prSet presAssocID="{68E1BA4F-ADE3-46D9-BEE0-6DF3F3171F87}" presName="composite" presStyleCnt="0"/>
      <dgm:spPr/>
    </dgm:pt>
    <dgm:pt modelId="{3B1F9E6A-82BA-4655-9EE5-9C7403B50422}" type="pres">
      <dgm:prSet presAssocID="{68E1BA4F-ADE3-46D9-BEE0-6DF3F3171F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EA39A-9325-4308-83D5-982BF8FA6C8C}" type="pres">
      <dgm:prSet presAssocID="{68E1BA4F-ADE3-46D9-BEE0-6DF3F3171F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1DF87E-A1CD-4BCD-B6D8-6DB1B285E223}" srcId="{B275D3F1-A7F8-4E13-8A3D-63EC0915EF44}" destId="{C3333920-DD5B-4A23-8192-C5BFF390AE89}" srcOrd="0" destOrd="0" parTransId="{CC0CDFC3-47B4-44E1-8BBC-585ED6EF3D57}" sibTransId="{826F6EB5-3596-48A6-B2F0-DBC8FA2A1969}"/>
    <dgm:cxn modelId="{363A1DD9-B62D-42E5-B3E3-5CB00837C235}" type="presOf" srcId="{850BDD2C-153C-41F0-8156-F0624EF6AE1B}" destId="{B76EA39A-9325-4308-83D5-982BF8FA6C8C}" srcOrd="0" destOrd="1" presId="urn:microsoft.com/office/officeart/2005/8/layout/chevron2"/>
    <dgm:cxn modelId="{940FA654-8942-44C5-9E3F-1F9AE8D0C567}" srcId="{03C7FC6F-C30C-4280-A476-ADEA4D255176}" destId="{06AFCDE0-2229-4FC9-BB13-FBE834853E54}" srcOrd="1" destOrd="0" parTransId="{1429D9F9-86DF-4A06-83A5-8BCF0FFE5898}" sibTransId="{56EAD8A0-F553-4A53-B9AE-C7D91E3B21EB}"/>
    <dgm:cxn modelId="{35926C68-BE3C-4DEA-9F95-4C4BBDE04F0D}" type="presOf" srcId="{B275D3F1-A7F8-4E13-8A3D-63EC0915EF44}" destId="{0152C0B7-D4F3-4124-AF72-655F65093556}" srcOrd="0" destOrd="0" presId="urn:microsoft.com/office/officeart/2005/8/layout/chevron2"/>
    <dgm:cxn modelId="{9ACF38DC-58F8-448F-B77B-EBE65E1998BB}" type="presOf" srcId="{A1FA14EA-47F3-4578-9425-50B2298AD8FB}" destId="{F9FC6C6F-0C50-4906-80D5-733A280AC100}" srcOrd="0" destOrd="0" presId="urn:microsoft.com/office/officeart/2005/8/layout/chevron2"/>
    <dgm:cxn modelId="{0B9F446E-1B6D-4D89-9B7C-75F37BA736A0}" srcId="{A1FA14EA-47F3-4578-9425-50B2298AD8FB}" destId="{03C7FC6F-C30C-4280-A476-ADEA4D255176}" srcOrd="0" destOrd="0" parTransId="{AEEC936F-2080-41D1-A43D-1431B85D5089}" sibTransId="{6EF2AB7E-8133-445C-8E3A-F0EF07F349CD}"/>
    <dgm:cxn modelId="{CCC0DA3D-466E-422B-8960-9D2B14029E22}" srcId="{68E1BA4F-ADE3-46D9-BEE0-6DF3F3171F87}" destId="{F7DA216D-484B-4CC0-80FF-30A7EAFE444A}" srcOrd="0" destOrd="0" parTransId="{431B2920-CEE8-4514-B067-3C9686F4234A}" sibTransId="{0F354D7F-DD61-4A66-9743-B9FA48AAD07E}"/>
    <dgm:cxn modelId="{559D19F0-078A-4C51-BC19-9F872D64AD58}" srcId="{B275D3F1-A7F8-4E13-8A3D-63EC0915EF44}" destId="{69D98692-FB38-4EFA-876E-C3EA3075C364}" srcOrd="1" destOrd="0" parTransId="{9B8EF4C6-02AC-4586-830B-2D0F08EFF71D}" sibTransId="{6F8ED4DD-7E45-4A6B-B1E2-21676BDD333A}"/>
    <dgm:cxn modelId="{C07B930F-3E26-4F66-BC57-B6EEB5E2DEE5}" type="presOf" srcId="{C3333920-DD5B-4A23-8192-C5BFF390AE89}" destId="{77FEFD2C-6F17-4662-96E3-4539738DEE58}" srcOrd="0" destOrd="0" presId="urn:microsoft.com/office/officeart/2005/8/layout/chevron2"/>
    <dgm:cxn modelId="{46011054-C8FE-4737-867A-A124DFEBA91D}" type="presOf" srcId="{68E1BA4F-ADE3-46D9-BEE0-6DF3F3171F87}" destId="{3B1F9E6A-82BA-4655-9EE5-9C7403B50422}" srcOrd="0" destOrd="0" presId="urn:microsoft.com/office/officeart/2005/8/layout/chevron2"/>
    <dgm:cxn modelId="{07005B7B-1349-4461-B7E5-606E567D0A16}" type="presOf" srcId="{DE4CBB59-46A3-4AE7-A70E-4FEC36A899B6}" destId="{76D2E036-A0C6-45E0-B149-46870D55DF8D}" srcOrd="0" destOrd="0" presId="urn:microsoft.com/office/officeart/2005/8/layout/chevron2"/>
    <dgm:cxn modelId="{0342F0D4-E788-4987-A8DB-66B58B06FAC0}" srcId="{A1FA14EA-47F3-4578-9425-50B2298AD8FB}" destId="{B275D3F1-A7F8-4E13-8A3D-63EC0915EF44}" srcOrd="1" destOrd="0" parTransId="{7EB3179A-1C4B-4D09-9194-B33B256759F5}" sibTransId="{D7811531-AB47-4CD9-A9AF-F224FF3B3835}"/>
    <dgm:cxn modelId="{A8BCD604-3C98-420C-BFAA-2255F913A6F9}" type="presOf" srcId="{F7DA216D-484B-4CC0-80FF-30A7EAFE444A}" destId="{B76EA39A-9325-4308-83D5-982BF8FA6C8C}" srcOrd="0" destOrd="0" presId="urn:microsoft.com/office/officeart/2005/8/layout/chevron2"/>
    <dgm:cxn modelId="{685D00B1-D5BB-4688-846F-103BA6280636}" type="presOf" srcId="{06AFCDE0-2229-4FC9-BB13-FBE834853E54}" destId="{76D2E036-A0C6-45E0-B149-46870D55DF8D}" srcOrd="0" destOrd="1" presId="urn:microsoft.com/office/officeart/2005/8/layout/chevron2"/>
    <dgm:cxn modelId="{CD730CBF-B77C-4747-A71F-BBA1ECE85540}" type="presOf" srcId="{03C7FC6F-C30C-4280-A476-ADEA4D255176}" destId="{881D010B-1B79-4DD9-8B8E-E2EE3F4359B6}" srcOrd="0" destOrd="0" presId="urn:microsoft.com/office/officeart/2005/8/layout/chevron2"/>
    <dgm:cxn modelId="{6A613F10-B263-42E4-878A-159DDBDB295C}" type="presOf" srcId="{69D98692-FB38-4EFA-876E-C3EA3075C364}" destId="{77FEFD2C-6F17-4662-96E3-4539738DEE58}" srcOrd="0" destOrd="1" presId="urn:microsoft.com/office/officeart/2005/8/layout/chevron2"/>
    <dgm:cxn modelId="{D42A2400-1D95-4AEA-9051-A91F13DA9A1E}" srcId="{A1FA14EA-47F3-4578-9425-50B2298AD8FB}" destId="{68E1BA4F-ADE3-46D9-BEE0-6DF3F3171F87}" srcOrd="2" destOrd="0" parTransId="{9DB29F76-CA54-464D-B2EE-499C95C5E623}" sibTransId="{5FC60613-8C6D-479A-89ED-E5AF0052944C}"/>
    <dgm:cxn modelId="{AC7965B9-CDC5-4A3C-8A35-0820EB7B489C}" srcId="{68E1BA4F-ADE3-46D9-BEE0-6DF3F3171F87}" destId="{850BDD2C-153C-41F0-8156-F0624EF6AE1B}" srcOrd="1" destOrd="0" parTransId="{3B7DE686-6F93-46B6-9354-E5BE448C4241}" sibTransId="{5F7C8D90-EC87-41B2-BACF-CDD6CEC7A94A}"/>
    <dgm:cxn modelId="{99111BDA-E9AE-4984-9FFB-5712EF081AF3}" srcId="{03C7FC6F-C30C-4280-A476-ADEA4D255176}" destId="{DE4CBB59-46A3-4AE7-A70E-4FEC36A899B6}" srcOrd="0" destOrd="0" parTransId="{17B6C408-1238-46DD-8470-BE86109AE8C1}" sibTransId="{1E3DBDA4-CFAA-40D7-A2D3-EA0BA613C21C}"/>
    <dgm:cxn modelId="{7FA7262A-E6C0-4A7B-9448-B1A5F52EF37E}" type="presParOf" srcId="{F9FC6C6F-0C50-4906-80D5-733A280AC100}" destId="{3866EBA7-6E10-4F17-8E7E-74DDBDF9EFE9}" srcOrd="0" destOrd="0" presId="urn:microsoft.com/office/officeart/2005/8/layout/chevron2"/>
    <dgm:cxn modelId="{48FA15F1-51DA-4D9C-A478-682C6AC206FF}" type="presParOf" srcId="{3866EBA7-6E10-4F17-8E7E-74DDBDF9EFE9}" destId="{881D010B-1B79-4DD9-8B8E-E2EE3F4359B6}" srcOrd="0" destOrd="0" presId="urn:microsoft.com/office/officeart/2005/8/layout/chevron2"/>
    <dgm:cxn modelId="{FAB8AFCF-6DAF-42CA-AA4E-F46C7C3FDC01}" type="presParOf" srcId="{3866EBA7-6E10-4F17-8E7E-74DDBDF9EFE9}" destId="{76D2E036-A0C6-45E0-B149-46870D55DF8D}" srcOrd="1" destOrd="0" presId="urn:microsoft.com/office/officeart/2005/8/layout/chevron2"/>
    <dgm:cxn modelId="{91BF102B-6C06-4837-875C-B62778C8C7BF}" type="presParOf" srcId="{F9FC6C6F-0C50-4906-80D5-733A280AC100}" destId="{0B6CB791-3FFE-4D25-A91B-76AB65B4A27B}" srcOrd="1" destOrd="0" presId="urn:microsoft.com/office/officeart/2005/8/layout/chevron2"/>
    <dgm:cxn modelId="{59AC0056-9F93-45D1-9C9F-ED5D6D5EF681}" type="presParOf" srcId="{F9FC6C6F-0C50-4906-80D5-733A280AC100}" destId="{E4AF4089-F58D-4B51-9234-9525FB677D07}" srcOrd="2" destOrd="0" presId="urn:microsoft.com/office/officeart/2005/8/layout/chevron2"/>
    <dgm:cxn modelId="{D93FBD3C-C5AB-4E06-8AD1-486D6664243C}" type="presParOf" srcId="{E4AF4089-F58D-4B51-9234-9525FB677D07}" destId="{0152C0B7-D4F3-4124-AF72-655F65093556}" srcOrd="0" destOrd="0" presId="urn:microsoft.com/office/officeart/2005/8/layout/chevron2"/>
    <dgm:cxn modelId="{2B955EFD-F6C9-46A4-A0E1-76221D6853B0}" type="presParOf" srcId="{E4AF4089-F58D-4B51-9234-9525FB677D07}" destId="{77FEFD2C-6F17-4662-96E3-4539738DEE58}" srcOrd="1" destOrd="0" presId="urn:microsoft.com/office/officeart/2005/8/layout/chevron2"/>
    <dgm:cxn modelId="{B72D06DD-B0A1-40A4-A155-85CCB8B19183}" type="presParOf" srcId="{F9FC6C6F-0C50-4906-80D5-733A280AC100}" destId="{11E6552F-838A-4EB1-8DBE-EB73F3363A41}" srcOrd="3" destOrd="0" presId="urn:microsoft.com/office/officeart/2005/8/layout/chevron2"/>
    <dgm:cxn modelId="{C671CF27-3B86-40F2-910A-3B2C2BFEF4AB}" type="presParOf" srcId="{F9FC6C6F-0C50-4906-80D5-733A280AC100}" destId="{D67BB0D7-2313-4863-85C5-B502CD4C7577}" srcOrd="4" destOrd="0" presId="urn:microsoft.com/office/officeart/2005/8/layout/chevron2"/>
    <dgm:cxn modelId="{201BB639-1BA2-4178-8F9C-DD68D95787C9}" type="presParOf" srcId="{D67BB0D7-2313-4863-85C5-B502CD4C7577}" destId="{3B1F9E6A-82BA-4655-9EE5-9C7403B50422}" srcOrd="0" destOrd="0" presId="urn:microsoft.com/office/officeart/2005/8/layout/chevron2"/>
    <dgm:cxn modelId="{5BAF6172-9539-4C0D-8A12-7F41D75538B9}" type="presParOf" srcId="{D67BB0D7-2313-4863-85C5-B502CD4C7577}" destId="{B76EA39A-9325-4308-83D5-982BF8FA6C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2&amp;text=%D0%BA%D0%B0%D1%80%D1%82%D0%B8%D0%BD%D0%BA%D0%B0%20%D1%83%D0%B3%D0%BE%D0%BB%D0%BA%D0%B0%20%20%D1%8D%D0%BA%D1%81%D0%BF%D0%B5%D1%80%D0%B8%D0%BC%D0%B5%D0%BD%D1%82%D0%B8%D1%80%D0%BE%D0%B2%D0%B0%D0%BD%D0%B8%D1%8F%20%D0%B2%20%D0%94%D0%9E%D0%A3&amp;fp=2&amp;pos=85&amp;uinfo=ww-1245-wh-814-fw-1020-fh-598-pd-1&amp;rpt=simage&amp;img_url=http://ped-kopilka.ru/images/14-2(9).jpg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hyperlink" Target="http://images.yandex.ru/yandsearch?source=wiz&amp;fp=14&amp;uinfo=ww-1245-wh-814-fw-1020-fh-598-pd-1&amp;p=14&amp;text=%D0%BA%D0%B0%D1%80%D1%82%D0%B8%D0%BD%D0%BA%D0%B0%20%20%D0%B4%D0%B5%D1%82%D1%81%D0%BA%D0%B0%D1%8F%20%D0%BC%D0%B5%D0%B1%D0%B5%D0%BB%D1%8C%20%D0%B4%D0%BB%D1%8F%20%D1%80%D0%B8%D1%81%D0%BE%D0%B2%D0%B0%D0%BD%D0%B8%D1%8F%20%D0%B2%20%D0%94%D0%9E%D0%A3&amp;noreask=1&amp;pos=422&amp;rpt=simage&amp;lr=2&amp;img_url=http://mamapapaimalish.ru/mpicts/moy_rebenok/ot_1_do_3_let/adaptaciya_rebenka_k_detsadu-2.jpg" TargetMode="External"/><Relationship Id="rId2" Type="http://schemas.openxmlformats.org/officeDocument/2006/relationships/hyperlink" Target="http://images.yandex.ru/yandsearch?source=wiz&amp;fp=3&amp;uinfo=ww-1245-wh-814-fw-1020-fh-598-pd-1&amp;p=3&amp;text=%D0%BA%D0%B0%D1%80%D1%82%D0%B8%D0%BD%D0%BA%D0%B0%20%D0%B4%D0%BE%D0%BC%D0%B8%D0%BA%D0%B0%20%D0%B8%D0%B7%20%D0%BA%D0%BE%D0%BD%D1%81%D1%82%D1%80%D1%83%D0%BA%D1%82%D0%BE%D1%80%D0%B0&amp;noreask=1&amp;pos=111&amp;rpt=simage&amp;lr=2&amp;img_url=http://cache.lego.com/upload/contentTemplating/PreschoolProducts/otherfiles/downloadDDE62EE532B73B7E67540ACDDD5117D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0&amp;text=%D0%BA%D0%B0%D1%80%D1%82%D0%B8%D0%BD%D0%BA%D0%B0%20%D1%83%D0%B3%D0%BE%D0%BB%D0%BA%D0%B0%20%D0%BF%D1%80%D0%B8%D1%80%D0%BE%D0%B4%D1%8B%20%D0%B2%20%D0%94%D0%9E%D0%A3&amp;noreask=1&amp;pos=9&amp;lr=2&amp;rpt=simage&amp;uinfo=ww-1245-wh-814-fw-1020-fh-598-pd-1&amp;img_url=http://www.koipkro.kostroma.ru/Buy/ogon/DocLib20/56339780.jpg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hyperlink" Target="http://images.yandex.ru/yandsearch?source=wiz&amp;fp=3&amp;uinfo=ww-1245-wh-814-fw-1020-fh-598-pd-1&amp;p=3&amp;text=%D0%BA%D0%B0%D1%80%D1%82%D0%B8%D0%BD%D0%BA%D0%B0%20%D1%83%D0%B3%D0%BE%D0%BB%D0%BA%D0%B0%20%D1%84%D0%B8%D0%B7%D0%BA%D1%83%D0%BB%D1%8C%D1%82%D1%83%D1%80%D1%8B%20%D0%B2%20%D0%B4%D0%BE%D1%83&amp;noreask=1&amp;pos=109&amp;rpt=simage&amp;lr=2&amp;img_url=http://skazkasibay.ucoz.ru/DSCN6191.jpg" TargetMode="External"/><Relationship Id="rId4" Type="http://schemas.openxmlformats.org/officeDocument/2006/relationships/hyperlink" Target="http://images.yandex.ru/yandsearch?p=1&amp;text=%D0%BA%D0%B0%D1%80%D1%82%D0%B8%D0%BD%D0%BA%D0%B0%20%D0%B8%D0%B3%D1%80%D0%BE%D0%B2%D0%B0%D1%8F%20%D0%BC%D0%B5%D0%B1%D0%B5%D0%BB%D1%8C&amp;fp=1&amp;pos=31&amp;uinfo=ww-1245-wh-814-fw-1020-fh-598-pd-1&amp;rpt=simage&amp;img_url=http://sosed-domosed.ru.xsph.ru/wp-content/uploads/2013/02/Kak-sozdat-uyut-rebenku-doma-150x150.jpg" TargetMode="External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5&amp;uinfo=ww-1245-wh-814-fw-1020-fh-598-pd-1&amp;p=5&amp;text=%D0%BA%D0%B0%D1%80%D1%82%D0%B8%D0%BD%D0%BA%D0%B0%20%D0%B4%D0%B5%D1%82%D0%B8%20%20%20%20%D1%81%D0%B2%D0%BE%D0%B1%D0%BE%D0%B4%D0%BD%D1%8B%D0%B5&amp;noreask=1&amp;pos=174&amp;rpt=simage&amp;lr=2&amp;img_url=http://s55.radikal.ru/i150/1211/de/f0cdd01fbaab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images.yandex.ru/yandsearch?text=%D0%BA%D0%B0%D1%80%D1%82%D0%B8%D0%BD%D0%BA%D0%B0%20%D0%B4%D0%B5%D1%82%D0%B8%20%D1%82%D1%80%D1%83%D0%B4%D1%8F%D1%82%D1%81%D1%8F&amp;img_url=http://fotodeti.ru/images/foto_b/2312_0034.jpg&amp;pos=6&amp;rpt=simage&amp;lr=2&amp;noreask=1&amp;source=wiz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3&amp;uinfo=ww-1245-wh-814-fw-1020-fh-598-pd-1&amp;p=3&amp;text=%D0%BA%D0%B0%D1%80%D1%82%D0%B8%D0%BD%D0%BA%D0%B0%20%D0%B4%D0%B5%D1%82%D0%B8%20%20%20%20%D1%81%D0%B2%D0%BE%D0%B1%D0%BE%D0%B4%D0%BD%D1%8B%D0%B5&amp;noreask=1&amp;pos=111&amp;rpt=simage&amp;lr=2&amp;img_url=http://bm.img.com.ua/img/prikol/images/large/8/3/91138_111479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source=wiz&amp;fp=5&amp;uinfo=ww-1245-wh-814-fw-1020-fh-598-pd-1&amp;p=5&amp;text=%D0%BA%D0%B0%D1%80%D1%82%D0%B8%D0%BD%D0%BA%D0%B0%20%D0%B4%D0%B5%D1%82%D0%B8%20%20%20%20%D1%81%D0%B0%D0%BC%D0%BE%D1%81%D1%82%D0%BE%D1%8F%D1%82%D0%B5%D0%BB%D1%8C%D0%BD%D1%8B%D0%B5&amp;noreask=1&amp;pos=150&amp;rpt=simage&amp;lr=2&amp;img_url=http://cs406729.vk.me/g25782793/a_7b04055b.jpg" TargetMode="External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source=wiz&amp;fp=1&amp;uinfo=ww-1245-wh-814-fw-1020-fh-598-pd-1&amp;p=1&amp;text=%D0%BA%D0%B0%D1%80%D1%82%D0%B8%D0%BD%D0%BA%D0%B0%20%D0%B4%D0%B5%D1%82%D0%B8%20%20%20%20%D1%81%D0%B0%D0%BC%D0%BE%D1%81%D1%82%D0%BE%D1%8F%D1%82%D0%B5%D0%BB%D1%8C%D0%BD%D1%8B%D0%B5&amp;noreask=1&amp;pos=59&amp;rpt=simage&amp;lr=2&amp;img_url=http://ilady.info/wp-content/uploads/2012/11/detskaya-komnata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7.jpeg"/><Relationship Id="rId2" Type="http://schemas.openxmlformats.org/officeDocument/2006/relationships/hyperlink" Target="http://images.yandex.ru/yandsearch?source=wiz&amp;fp=2&amp;uinfo=ww-1245-wh-814-fw-1020-fh-598-pd-1&amp;p=2&amp;text=%D0%BA%D0%B0%D1%80%D1%82%D0%B8%D0%BD%D0%BA%D0%B0%20%D0%B1%D1%83%D0%B4%D0%B8%D0%BB%D1%8C%D0%BD%D0%B8%D0%BA%D0%B0%20%D0%B4%D0%BB%D1%8F%20%D0%B4%D0%B5%D1%82%D0%B5%D0%B9&amp;noreask=1&amp;pos=67&amp;rpt=simage&amp;lr=2&amp;img_url=http://www.mamazin.com.ua/products_pictures/large_642184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5&amp;uinfo=ww-1245-wh-814-fw-1020-fh-598-pd-1&amp;p=5&amp;text=%D0%BA%D0%B0%D1%80%D1%82%D0%B8%D0%BD%D0%BA%D0%B0%20%D1%80%D0%B5%D0%B1%D0%B5%D0%BD%D0%BE%D0%BA%20%D0%B8%D0%B3%D1%80%D0%B0%D0%B5%D1%82&amp;noreask=1&amp;pos=176&amp;rpt=simage&amp;lr=2&amp;img_url=http://images.worldnow.com/HEALTHDAY/images/21082959_SS.jpg" TargetMode="External"/><Relationship Id="rId5" Type="http://schemas.openxmlformats.org/officeDocument/2006/relationships/image" Target="../media/image66.jpeg"/><Relationship Id="rId4" Type="http://schemas.openxmlformats.org/officeDocument/2006/relationships/hyperlink" Target="http://images.yandex.ru/yandsearch?source=wiz&amp;fp=1&amp;uinfo=ww-1245-wh-814-fw-1020-fh-598-pd-1&amp;p=1&amp;text=%D0%BA%D0%B0%D1%80%D1%82%D0%B8%D0%BD%D0%BA%D0%B0%20%D1%80%D0%B5%D0%B1%D0%B5%D0%BD%D0%BE%D0%BA%20%D0%B8%D0%B3%D1%80%D0%B0%D0%B5%D1%82&amp;noreask=1&amp;pos=36&amp;rpt=simage&amp;lr=2&amp;img_url=http://img.nr2.ru/pict/arts1/38/54/385445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Pictures\2011-03-04 фото 2011\фото 2011 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8429684" cy="548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44" y="1142984"/>
            <a:ext cx="871543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Организация предметно - пространственной среды в  дошкольной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организации в соответствии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ФГОС  дошкольного образования</a:t>
            </a:r>
            <a:endParaRPr lang="ru-RU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42852"/>
            <a:ext cx="7316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Государственное бюджетное дошкольное образовательное учреждение</a:t>
            </a:r>
          </a:p>
          <a:p>
            <a:pPr algn="ctr"/>
            <a:r>
              <a:rPr lang="ru-RU" dirty="0" smtClean="0"/>
              <a:t>Центр развития ребенка детский сад №33</a:t>
            </a:r>
          </a:p>
          <a:p>
            <a:pPr algn="ctr"/>
            <a:r>
              <a:rPr lang="ru-RU" dirty="0" smtClean="0"/>
              <a:t>Красносельского района Санкт-Петербурга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7572428" cy="3046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dirty="0" smtClean="0"/>
              <a:t>При проектировании предметно-развивающей среды в группе необходимо выделять следующие основные составляющие: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1 -  пространство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2 – время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3 -  предметное окружение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3429000"/>
          <a:ext cx="6405586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1" y="214290"/>
            <a:ext cx="8501122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Главная задача: </a:t>
            </a:r>
          </a:p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создать у детей </a:t>
            </a:r>
          </a:p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чувство эмоционального</a:t>
            </a:r>
          </a:p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комфорта и психологической защищенности. В детском саду важно ребенку чувствовать себя любимым и </a:t>
            </a:r>
            <a:r>
              <a:rPr lang="ru-RU" sz="36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наповторимым</a:t>
            </a:r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агетная рамка 8"/>
          <p:cNvSpPr/>
          <p:nvPr/>
        </p:nvSpPr>
        <p:spPr>
          <a:xfrm>
            <a:off x="642910" y="214290"/>
            <a:ext cx="7715304" cy="32861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57224" y="428604"/>
            <a:ext cx="7286676" cy="3046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- это совокупность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оказывающих прямое и косвенное влияние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всестороннее 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ребёнка в детском саду, состояние его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физического 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психического здоровья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успешность его дальнейшего образования, а также на деятельность всех участников образовательного процесса в дошкольной организации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4357694"/>
            <a:ext cx="28575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571876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4214818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00562" y="3199155"/>
            <a:ext cx="450056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4988"/>
            <a:r>
              <a:rPr lang="ru-RU" sz="1400" b="1" dirty="0" smtClean="0">
                <a:solidFill>
                  <a:srgbClr val="355D7E"/>
                </a:solidFill>
                <a:cs typeface="Arial" charset="0"/>
              </a:rPr>
              <a:t>ФЕДЕРАЛЬНЫЙ ГОСУДАРСТВЕННЫЙ ОБРАЗОВАТЕЛЬНЫЙ СТАНДАРТ</a:t>
            </a:r>
            <a:br>
              <a:rPr lang="ru-RU" sz="1400" b="1" dirty="0" smtClean="0">
                <a:solidFill>
                  <a:srgbClr val="355D7E"/>
                </a:solidFill>
                <a:cs typeface="Arial" charset="0"/>
              </a:rPr>
            </a:br>
            <a:r>
              <a:rPr lang="ru-RU" sz="1400" b="1" dirty="0" smtClean="0">
                <a:solidFill>
                  <a:srgbClr val="355D7E"/>
                </a:solidFill>
                <a:cs typeface="Arial" charset="0"/>
              </a:rPr>
              <a:t>ДОШКОЛЬНОГО ОБРАЗОВАНИЯ (Приказ </a:t>
            </a:r>
            <a:r>
              <a:rPr lang="ru-RU" sz="1400" b="1" dirty="0" err="1" smtClean="0">
                <a:solidFill>
                  <a:srgbClr val="355D7E"/>
                </a:solidFill>
                <a:cs typeface="Arial" charset="0"/>
              </a:rPr>
              <a:t>Минобрнауки</a:t>
            </a:r>
            <a:r>
              <a:rPr lang="ru-RU" sz="1400" b="1" dirty="0" smtClean="0">
                <a:solidFill>
                  <a:srgbClr val="355D7E"/>
                </a:solidFill>
                <a:cs typeface="Arial" charset="0"/>
              </a:rPr>
              <a:t> России от 17.10.2013 №1155</a:t>
            </a:r>
            <a:r>
              <a:rPr lang="ru-RU" b="1" dirty="0" smtClean="0">
                <a:solidFill>
                  <a:srgbClr val="355D7E"/>
                </a:solidFill>
                <a:cs typeface="Arial" charset="0"/>
              </a:rPr>
              <a:t>)</a:t>
            </a:r>
            <a:endParaRPr lang="ru-RU" b="1" dirty="0">
              <a:solidFill>
                <a:srgbClr val="355D7E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357158" y="357166"/>
            <a:ext cx="8572560" cy="4500594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714356"/>
            <a:ext cx="7786742" cy="372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algn="ct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Требования к  предметно-пространственной развивающей среде в дошкольной организации</a:t>
            </a:r>
            <a:endParaRPr lang="ru-RU" sz="2000" dirty="0" smtClean="0"/>
          </a:p>
          <a:p>
            <a:pPr marL="15875"/>
            <a:r>
              <a:rPr lang="ru-RU" sz="2000" b="1" i="1" dirty="0" smtClean="0">
                <a:solidFill>
                  <a:srgbClr val="FF0000"/>
                </a:solidFill>
              </a:rPr>
              <a:t>Должна обеспечивать :</a:t>
            </a:r>
          </a:p>
          <a:p>
            <a:pPr marL="15875" algn="just"/>
            <a:r>
              <a:rPr lang="ru-RU" sz="2000" i="1" dirty="0" smtClean="0"/>
              <a:t>1.Максимальную реализацию  образовательного потенциала детского сада  для развития детей</a:t>
            </a:r>
          </a:p>
          <a:p>
            <a:pPr marL="15875" algn="just"/>
            <a:r>
              <a:rPr lang="ru-RU" sz="2000" i="1" dirty="0" smtClean="0"/>
              <a:t>2.Возможность общения и совместной  деятельности детей и взрослых</a:t>
            </a:r>
          </a:p>
          <a:p>
            <a:pPr marL="15875" algn="just"/>
            <a:r>
              <a:rPr lang="ru-RU" sz="2000" i="1" dirty="0" smtClean="0"/>
              <a:t>3.Реализацию различных образовательных программ</a:t>
            </a:r>
          </a:p>
          <a:p>
            <a:pPr marL="15875" algn="just"/>
            <a:r>
              <a:rPr lang="ru-RU" sz="2000" i="1" dirty="0" smtClean="0"/>
              <a:t>4.Учет национально-культурных условий</a:t>
            </a:r>
          </a:p>
          <a:p>
            <a:pPr marL="15875" algn="just"/>
            <a:endParaRPr lang="ru-RU" sz="2000" dirty="0" smtClean="0"/>
          </a:p>
          <a:p>
            <a:pPr marL="15875" algn="just"/>
            <a:r>
              <a:rPr lang="ru-RU" sz="2000" dirty="0" smtClean="0"/>
              <a:t>ФГОС  ДО</a:t>
            </a:r>
          </a:p>
        </p:txBody>
      </p:sp>
      <p:pic>
        <p:nvPicPr>
          <p:cNvPr id="5" name="Picture 10" descr="C:\Users\Ольга Алексеевна\Desktop\сайт 3\Фото\№9\декабрь\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929198"/>
            <a:ext cx="2357454" cy="176956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13" descr="C:\Users\Ольга Алексеевна\Pictures\2012-11-02 папка фото\папка фото 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929199"/>
            <a:ext cx="2357443" cy="176506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6" descr="C:\Users\Ольга Алексеевна\Desktop\Иванова\приложение\№4\IMG_0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1" y="4905868"/>
            <a:ext cx="2714644" cy="180926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5786" y="3857628"/>
            <a:ext cx="707236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34988"/>
            <a:r>
              <a:rPr lang="ru-RU" sz="1200" b="1" dirty="0" smtClean="0">
                <a:solidFill>
                  <a:srgbClr val="355D7E"/>
                </a:solidFill>
                <a:cs typeface="Arial" charset="0"/>
              </a:rPr>
              <a:t>ФЕДЕРАЛЬНЫЙ ГОСУДАРСТВЕННЫЙ ОБРАЗОВАТЕЛЬНЫЙ СТАНДАРТ</a:t>
            </a:r>
            <a:br>
              <a:rPr lang="ru-RU" sz="1200" b="1" dirty="0" smtClean="0">
                <a:solidFill>
                  <a:srgbClr val="355D7E"/>
                </a:solidFill>
                <a:cs typeface="Arial" charset="0"/>
              </a:rPr>
            </a:br>
            <a:r>
              <a:rPr lang="ru-RU" sz="1200" b="1" dirty="0" smtClean="0">
                <a:solidFill>
                  <a:srgbClr val="355D7E"/>
                </a:solidFill>
                <a:cs typeface="Arial" charset="0"/>
              </a:rPr>
              <a:t>ДОШКОЛЬНОГО ОБРАЗОВАНИЯ (Приказ </a:t>
            </a:r>
            <a:r>
              <a:rPr lang="ru-RU" sz="1200" b="1" dirty="0" err="1" smtClean="0">
                <a:solidFill>
                  <a:srgbClr val="355D7E"/>
                </a:solidFill>
                <a:cs typeface="Arial" charset="0"/>
              </a:rPr>
              <a:t>Минобрнауки</a:t>
            </a:r>
            <a:r>
              <a:rPr lang="ru-RU" sz="1200" b="1" dirty="0" smtClean="0">
                <a:solidFill>
                  <a:srgbClr val="355D7E"/>
                </a:solidFill>
                <a:cs typeface="Arial" charset="0"/>
              </a:rPr>
              <a:t> России от 17.10.2013 №1155)</a:t>
            </a:r>
            <a:endParaRPr lang="ru-RU" sz="1200" b="1" dirty="0">
              <a:solidFill>
                <a:srgbClr val="355D7E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Ольга Алексеевна\Desktop\Новая папка (2)\120___04\IMG_5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636"/>
            <a:ext cx="2262198" cy="1696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714348" y="214291"/>
            <a:ext cx="7286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" algn="ctr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Требования к  предметно-пространственной развивающей среде в дошкольной организации</a:t>
            </a:r>
          </a:p>
          <a:p>
            <a:pPr marL="17462">
              <a:defRPr/>
            </a:pPr>
            <a:r>
              <a:rPr lang="ru-RU" sz="2800" i="1" dirty="0" smtClean="0">
                <a:solidFill>
                  <a:srgbClr val="FF0000"/>
                </a:solidFill>
              </a:rPr>
              <a:t>Должна быть: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1142984"/>
          <a:ext cx="585791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 descr="C:\Users\Ольга Алексеевна\Desktop\Новая папка (2)\119___03\IMG_569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681">
            <a:off x="3427253" y="4699624"/>
            <a:ext cx="2456158" cy="1842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Ольга\Pictures\2011-02-09 фото 2011\фото 2011 02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1451">
            <a:off x="6308205" y="4013579"/>
            <a:ext cx="2414349" cy="1857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Ольга\Pictures\2011-02-09 фото 2011\фото 2011 0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095">
            <a:off x="6244930" y="906332"/>
            <a:ext cx="2733288" cy="1615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1785918" y="1142984"/>
            <a:ext cx="5828628" cy="4964030"/>
            <a:chOff x="4080" y="1392"/>
            <a:chExt cx="2086" cy="2448"/>
          </a:xfrm>
        </p:grpSpPr>
        <p:sp>
          <p:nvSpPr>
            <p:cNvPr id="20" name="AutoShape 3"/>
            <p:cNvSpPr>
              <a:spLocks noChangeArrowheads="1"/>
            </p:cNvSpPr>
            <p:nvPr/>
          </p:nvSpPr>
          <p:spPr bwMode="gray">
            <a:xfrm>
              <a:off x="4080" y="1392"/>
              <a:ext cx="2086" cy="2448"/>
            </a:xfrm>
            <a:prstGeom prst="flowChartSummingJunction">
              <a:avLst/>
            </a:prstGeom>
            <a:gradFill rotWithShape="1">
              <a:gsLst>
                <a:gs pos="0">
                  <a:srgbClr val="70BBEE"/>
                </a:gs>
                <a:gs pos="50000">
                  <a:srgbClr val="E9F5FC"/>
                </a:gs>
                <a:gs pos="100000">
                  <a:srgbClr val="70BBEE"/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Freeform 4"/>
            <p:cNvSpPr>
              <a:spLocks/>
            </p:cNvSpPr>
            <p:nvPr/>
          </p:nvSpPr>
          <p:spPr bwMode="gray">
            <a:xfrm rot="21353785">
              <a:off x="5150" y="1775"/>
              <a:ext cx="829" cy="713"/>
            </a:xfrm>
            <a:custGeom>
              <a:avLst/>
              <a:gdLst>
                <a:gd name="T0" fmla="*/ 891 w 955"/>
                <a:gd name="T1" fmla="*/ 0 h 894"/>
                <a:gd name="T2" fmla="*/ 0 w 955"/>
                <a:gd name="T3" fmla="*/ 894 h 894"/>
                <a:gd name="T4" fmla="*/ 955 w 955"/>
                <a:gd name="T5" fmla="*/ 83 h 894"/>
                <a:gd name="T6" fmla="*/ 891 w 955"/>
                <a:gd name="T7" fmla="*/ 0 h 8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5" h="894">
                  <a:moveTo>
                    <a:pt x="891" y="0"/>
                  </a:moveTo>
                  <a:lnTo>
                    <a:pt x="0" y="894"/>
                  </a:lnTo>
                  <a:lnTo>
                    <a:pt x="955" y="83"/>
                  </a:lnTo>
                  <a:lnTo>
                    <a:pt x="89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0BBEE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gray">
            <a:xfrm rot="5400000">
              <a:off x="5154" y="2704"/>
              <a:ext cx="955" cy="894"/>
            </a:xfrm>
            <a:custGeom>
              <a:avLst/>
              <a:gdLst>
                <a:gd name="T0" fmla="*/ 891 w 955"/>
                <a:gd name="T1" fmla="*/ 0 h 894"/>
                <a:gd name="T2" fmla="*/ 0 w 955"/>
                <a:gd name="T3" fmla="*/ 894 h 894"/>
                <a:gd name="T4" fmla="*/ 955 w 955"/>
                <a:gd name="T5" fmla="*/ 83 h 894"/>
                <a:gd name="T6" fmla="*/ 891 w 955"/>
                <a:gd name="T7" fmla="*/ 0 h 8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5"/>
                <a:gd name="T13" fmla="*/ 0 h 894"/>
                <a:gd name="T14" fmla="*/ 955 w 955"/>
                <a:gd name="T15" fmla="*/ 894 h 8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5" h="894">
                  <a:moveTo>
                    <a:pt x="891" y="0"/>
                  </a:moveTo>
                  <a:lnTo>
                    <a:pt x="0" y="894"/>
                  </a:lnTo>
                  <a:lnTo>
                    <a:pt x="955" y="83"/>
                  </a:lnTo>
                  <a:lnTo>
                    <a:pt x="89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0BBEE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gray">
            <a:xfrm rot="10224519">
              <a:off x="4308" y="2586"/>
              <a:ext cx="1008" cy="894"/>
            </a:xfrm>
            <a:custGeom>
              <a:avLst/>
              <a:gdLst>
                <a:gd name="T0" fmla="*/ 891 w 955"/>
                <a:gd name="T1" fmla="*/ 0 h 894"/>
                <a:gd name="T2" fmla="*/ 0 w 955"/>
                <a:gd name="T3" fmla="*/ 894 h 894"/>
                <a:gd name="T4" fmla="*/ 955 w 955"/>
                <a:gd name="T5" fmla="*/ 83 h 894"/>
                <a:gd name="T6" fmla="*/ 891 w 955"/>
                <a:gd name="T7" fmla="*/ 0 h 8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5"/>
                <a:gd name="T13" fmla="*/ 0 h 894"/>
                <a:gd name="T14" fmla="*/ 955 w 955"/>
                <a:gd name="T15" fmla="*/ 894 h 8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5" h="894">
                  <a:moveTo>
                    <a:pt x="891" y="0"/>
                  </a:moveTo>
                  <a:lnTo>
                    <a:pt x="0" y="894"/>
                  </a:lnTo>
                  <a:lnTo>
                    <a:pt x="955" y="83"/>
                  </a:lnTo>
                  <a:lnTo>
                    <a:pt x="89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0BBEE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gray">
            <a:xfrm rot="16650059">
              <a:off x="4415" y="1725"/>
              <a:ext cx="934" cy="894"/>
            </a:xfrm>
            <a:custGeom>
              <a:avLst/>
              <a:gdLst>
                <a:gd name="T0" fmla="*/ 871 w 955"/>
                <a:gd name="T1" fmla="*/ 0 h 894"/>
                <a:gd name="T2" fmla="*/ 0 w 955"/>
                <a:gd name="T3" fmla="*/ 894 h 894"/>
                <a:gd name="T4" fmla="*/ 934 w 955"/>
                <a:gd name="T5" fmla="*/ 83 h 894"/>
                <a:gd name="T6" fmla="*/ 871 w 955"/>
                <a:gd name="T7" fmla="*/ 0 h 8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5"/>
                <a:gd name="T13" fmla="*/ 0 h 894"/>
                <a:gd name="T14" fmla="*/ 955 w 955"/>
                <a:gd name="T15" fmla="*/ 894 h 8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5" h="894">
                  <a:moveTo>
                    <a:pt x="891" y="0"/>
                  </a:moveTo>
                  <a:lnTo>
                    <a:pt x="0" y="894"/>
                  </a:lnTo>
                  <a:lnTo>
                    <a:pt x="955" y="83"/>
                  </a:lnTo>
                  <a:lnTo>
                    <a:pt x="89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0BBEE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500430" y="3214687"/>
            <a:ext cx="3286148" cy="42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Palatino Linotype" pitchFamily="18" charset="0"/>
              <a:cs typeface="Arial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142844" y="642918"/>
            <a:ext cx="2500330" cy="1143008"/>
          </a:xfrm>
          <a:prstGeom prst="wave">
            <a:avLst/>
          </a:prstGeom>
          <a:solidFill>
            <a:srgbClr val="FFC000"/>
          </a:solidFill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ИГРОВОЙ ЦЕНТР</a:t>
            </a:r>
            <a:endParaRPr lang="ru-RU" sz="20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6357950" y="3214686"/>
            <a:ext cx="2643206" cy="1071570"/>
          </a:xfrm>
          <a:prstGeom prst="wav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Palatino Linotype" pitchFamily="18" charset="0"/>
                <a:cs typeface="Times New Roman" pitchFamily="18" charset="0"/>
              </a:rPr>
              <a:t>ЦЕНТР ФИЗИЧЕСКОЙ КУЛЬТУРЫ </a:t>
            </a:r>
            <a:endParaRPr lang="ru-RU" sz="1600" i="1" dirty="0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2786050" y="0"/>
            <a:ext cx="2643206" cy="928670"/>
          </a:xfrm>
          <a:prstGeom prst="flowChartPunchedTape">
            <a:avLst/>
          </a:prstGeom>
          <a:solidFill>
            <a:schemeClr val="bg1"/>
          </a:solidFill>
          <a:scene3d>
            <a:camera prst="isometricOffAxis2Lef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Palatino Linotype" pitchFamily="18" charset="0"/>
                <a:cs typeface="Times New Roman" pitchFamily="18" charset="0"/>
              </a:rPr>
              <a:t>ТВОРЧЕСКАЯ МАСТЕРСКАЯ </a:t>
            </a:r>
            <a:endParaRPr lang="ru-RU" sz="2000" dirty="0" smtClean="0">
              <a:solidFill>
                <a:srgbClr val="7030A0"/>
              </a:solidFill>
              <a:latin typeface="Palatino Linotype" pitchFamily="18" charset="0"/>
              <a:cs typeface="Arial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285720" y="3357562"/>
            <a:ext cx="2857520" cy="1143008"/>
          </a:xfrm>
          <a:prstGeom prst="flowChartPunchedTap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ЦЕНТР  СТРОИТЕЛЬНО-КОНСТРУКТИВНЫХ ИГР</a:t>
            </a:r>
            <a:endParaRPr lang="ru-RU" sz="1600" i="1" dirty="0"/>
          </a:p>
        </p:txBody>
      </p:sp>
      <p:pic>
        <p:nvPicPr>
          <p:cNvPr id="4100" name="Picture 4" descr="http://www.mytoy.com.ua/data/big/222_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643446"/>
            <a:ext cx="2786082" cy="1513699"/>
          </a:xfrm>
          <a:prstGeom prst="cube">
            <a:avLst/>
          </a:prstGeom>
          <a:noFill/>
        </p:spPr>
      </p:pic>
      <p:sp>
        <p:nvSpPr>
          <p:cNvPr id="25" name="AutoShape 8"/>
          <p:cNvSpPr>
            <a:spLocks noChangeArrowheads="1"/>
          </p:cNvSpPr>
          <p:nvPr/>
        </p:nvSpPr>
        <p:spPr bwMode="gray">
          <a:xfrm rot="274484">
            <a:off x="3904974" y="2711526"/>
            <a:ext cx="1763998" cy="1257896"/>
          </a:xfrm>
          <a:prstGeom prst="flowChartOr">
            <a:avLst/>
          </a:prstGeom>
          <a:gradFill rotWithShape="1">
            <a:gsLst>
              <a:gs pos="0">
                <a:srgbClr val="002036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sz="2800" dirty="0"/>
          </a:p>
        </p:txBody>
      </p:sp>
      <p:pic>
        <p:nvPicPr>
          <p:cNvPr id="4102" name="Picture 6" descr="http://shkaf-cupe.kiev.ua/wp-content/uploads/igrovaya-mebe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785926"/>
            <a:ext cx="2143140" cy="1519248"/>
          </a:xfrm>
          <a:prstGeom prst="cube">
            <a:avLst/>
          </a:prstGeom>
          <a:noFill/>
        </p:spPr>
      </p:pic>
      <p:pic>
        <p:nvPicPr>
          <p:cNvPr id="4104" name="Picture 8" descr="http://www.koipkro.kostroma.ru/Buy/ogon/DocLib20/56339780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57166"/>
            <a:ext cx="2579444" cy="1928826"/>
          </a:xfrm>
          <a:prstGeom prst="cube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>
            <a:off x="5643570" y="0"/>
            <a:ext cx="2428892" cy="92867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Palatino Linotype" pitchFamily="18" charset="0"/>
                <a:cs typeface="Times New Roman" pitchFamily="18" charset="0"/>
              </a:rPr>
              <a:t>ЦЕНТР  ПРИРОДЫ</a:t>
            </a:r>
            <a:endParaRPr lang="ru-RU" sz="2000" dirty="0" smtClean="0">
              <a:solidFill>
                <a:srgbClr val="00B050"/>
              </a:solidFill>
              <a:latin typeface="Palatino Linotype" pitchFamily="18" charset="0"/>
              <a:cs typeface="Arial" charset="0"/>
            </a:endParaRPr>
          </a:p>
        </p:txBody>
      </p:sp>
      <p:pic>
        <p:nvPicPr>
          <p:cNvPr id="4106" name="Picture 10" descr="http://ped-kopilka.ru/images/14-2(9)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5000636"/>
            <a:ext cx="2369951" cy="1714512"/>
          </a:xfrm>
          <a:prstGeom prst="cube">
            <a:avLst/>
          </a:prstGeom>
          <a:noFill/>
        </p:spPr>
      </p:pic>
      <p:sp>
        <p:nvSpPr>
          <p:cNvPr id="18" name="Волна 17"/>
          <p:cNvSpPr/>
          <p:nvPr/>
        </p:nvSpPr>
        <p:spPr>
          <a:xfrm>
            <a:off x="3500430" y="4143380"/>
            <a:ext cx="2286016" cy="1071594"/>
          </a:xfrm>
          <a:prstGeom prst="wave">
            <a:avLst>
              <a:gd name="adj1" fmla="val 12500"/>
              <a:gd name="adj2" fmla="val 404"/>
            </a:avLst>
          </a:prstGeom>
          <a:solidFill>
            <a:srgbClr val="F79443"/>
          </a:solidFill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Palatino Linotype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7030A0"/>
                </a:solidFill>
                <a:latin typeface="Palatino Linotype" pitchFamily="18" charset="0"/>
                <a:cs typeface="Times New Roman" pitchFamily="18" charset="0"/>
              </a:rPr>
              <a:t>ЦЕНТР НАУКИ</a:t>
            </a:r>
            <a:endParaRPr lang="ru-RU" sz="2000" dirty="0" smtClean="0">
              <a:solidFill>
                <a:srgbClr val="7030A0"/>
              </a:solidFill>
              <a:latin typeface="Palatino Linotype" pitchFamily="18" charset="0"/>
              <a:cs typeface="Arial" charset="0"/>
            </a:endParaRPr>
          </a:p>
        </p:txBody>
      </p:sp>
      <p:pic>
        <p:nvPicPr>
          <p:cNvPr id="4108" name="Picture 12" descr="http://skazkasibay.ucoz.ru/DSCN619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54" y="4286256"/>
            <a:ext cx="2059983" cy="2267200"/>
          </a:xfrm>
          <a:prstGeom prst="cube">
            <a:avLst/>
          </a:prstGeom>
          <a:noFill/>
        </p:spPr>
      </p:pic>
      <p:pic>
        <p:nvPicPr>
          <p:cNvPr id="4110" name="Picture 14" descr="http://detki-pogodki.ru/wp-content/uploads/2013/04/adaptaciya-v-detskom-sad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7554" y="857232"/>
            <a:ext cx="2231469" cy="1714512"/>
          </a:xfrm>
          <a:prstGeom prst="cube">
            <a:avLst/>
          </a:prstGeom>
          <a:noFill/>
        </p:spPr>
      </p:pic>
      <p:sp>
        <p:nvSpPr>
          <p:cNvPr id="31" name="Стрелка вверх 30"/>
          <p:cNvSpPr/>
          <p:nvPr/>
        </p:nvSpPr>
        <p:spPr>
          <a:xfrm rot="3065508">
            <a:off x="5054945" y="2338932"/>
            <a:ext cx="357190" cy="1228376"/>
          </a:xfrm>
          <a:prstGeom prst="upArrow">
            <a:avLst>
              <a:gd name="adj1" fmla="val 50000"/>
              <a:gd name="adj2" fmla="val 107333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643438" y="3143248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500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Внутренняя Космическая энергия -- Природа -- реализуется в ребенке по ЧЕТЫРЕМ направлениям,  в ЧЕТЫРЕХ его устремлениях, страстях: 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071810"/>
            <a:ext cx="7643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b="1" i="1" dirty="0"/>
          </a:p>
        </p:txBody>
      </p:sp>
      <p:pic>
        <p:nvPicPr>
          <p:cNvPr id="7170" name="Picture 2" descr="http://fotodeti.ru/images/foto_b/2312_003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736"/>
            <a:ext cx="3041574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0" name="Picture 12" descr="http://www.ya-roditel.ru/upload/iblock/6b3/6b303807c8d20fe10f5453e265b737a6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357562"/>
            <a:ext cx="204788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6" name="Picture 18" descr="http://www.phototabloid.ru/uploads/posts/1175778453_deti_03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3571876"/>
            <a:ext cx="3369148" cy="2633120"/>
          </a:xfrm>
          <a:prstGeom prst="cloud">
            <a:avLst/>
          </a:prstGeom>
          <a:noFill/>
        </p:spPr>
      </p:pic>
      <p:pic>
        <p:nvPicPr>
          <p:cNvPr id="7188" name="Picture 20" descr="http://www.brainyconnections.com/wp-content/uploads/2012/04/BC_90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000240"/>
            <a:ext cx="3571900" cy="2302936"/>
          </a:xfrm>
          <a:prstGeom prst="cloud">
            <a:avLst/>
          </a:prstGeom>
          <a:noFill/>
        </p:spPr>
      </p:pic>
      <p:sp>
        <p:nvSpPr>
          <p:cNvPr id="17" name="Облако 16"/>
          <p:cNvSpPr/>
          <p:nvPr/>
        </p:nvSpPr>
        <p:spPr>
          <a:xfrm>
            <a:off x="3714744" y="1857364"/>
            <a:ext cx="2786082" cy="17859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Страсть к развитию в процессе преодоления трудностей</a:t>
            </a:r>
            <a:endParaRPr lang="ru-RU" dirty="0"/>
          </a:p>
        </p:txBody>
      </p:sp>
      <p:sp>
        <p:nvSpPr>
          <p:cNvPr id="18" name="Облако 17"/>
          <p:cNvSpPr/>
          <p:nvPr/>
        </p:nvSpPr>
        <p:spPr>
          <a:xfrm>
            <a:off x="2571736" y="5643554"/>
            <a:ext cx="2286016" cy="121444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Страсть к взрослению</a:t>
            </a:r>
            <a:endParaRPr lang="ru-RU" dirty="0"/>
          </a:p>
        </p:txBody>
      </p:sp>
      <p:sp>
        <p:nvSpPr>
          <p:cNvPr id="19" name="Облако 18"/>
          <p:cNvSpPr/>
          <p:nvPr/>
        </p:nvSpPr>
        <p:spPr>
          <a:xfrm>
            <a:off x="4786314" y="4071942"/>
            <a:ext cx="2143140" cy="135732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Страсть к познанию</a:t>
            </a:r>
            <a:endParaRPr lang="ru-RU" dirty="0"/>
          </a:p>
        </p:txBody>
      </p:sp>
      <p:sp>
        <p:nvSpPr>
          <p:cNvPr id="20" name="Облако 19"/>
          <p:cNvSpPr/>
          <p:nvPr/>
        </p:nvSpPr>
        <p:spPr>
          <a:xfrm>
            <a:off x="0" y="3714752"/>
            <a:ext cx="2276492" cy="134779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Страсть к свободе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642910" y="964"/>
            <a:ext cx="7500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</a:p>
          <a:p>
            <a:pPr algn="ctr"/>
            <a:r>
              <a:rPr lang="ru-RU" sz="4800" b="1" dirty="0" smtClean="0">
                <a:ln w="190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«Территория Детства»</a:t>
            </a:r>
            <a:endParaRPr lang="ru-RU" sz="4800" b="1" cap="none" spc="0" dirty="0">
              <a:ln w="1905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786058"/>
            <a:ext cx="7929618" cy="30162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i="1" dirty="0" smtClean="0"/>
              <a:t>Задачи: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Оптимально эффективно использовать пространство  детского сада и группы  для организации детской деятельности;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Создать среду информативную, удовлетворяющую потребность ребенка в новизне, преобразовании, экспериментировании;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Обеспечить предметное  содержания мастерских для развития всех видов детской деятельности и в соответствии с реализуемой программой;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Средствами современного дизайна создать комфортную и доступную среду, обеспечивая ребенку психологическую защищенность;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500174"/>
            <a:ext cx="78581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Цель: с</a:t>
            </a:r>
            <a:r>
              <a:rPr lang="ru-RU" sz="2400" dirty="0" smtClean="0"/>
              <a:t>оздать условия для творческой деятельности каждого ребенка, его интеллектуального, физического и психического развития</a:t>
            </a:r>
            <a:endParaRPr lang="ru-RU" sz="2400" i="1" dirty="0"/>
          </a:p>
        </p:txBody>
      </p:sp>
      <p:pic>
        <p:nvPicPr>
          <p:cNvPr id="2" name="Picture 8" descr="http://forum.sibmama.ru/usrpx/86296/86296_700x481_649_32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482060"/>
            <a:ext cx="2000264" cy="137594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0"/>
            <a:ext cx="72866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План реализации проекта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" name="Group 35"/>
          <p:cNvGraphicFramePr>
            <a:graphicFrameLocks noGrp="1"/>
          </p:cNvGraphicFramePr>
          <p:nvPr/>
        </p:nvGraphicFramePr>
        <p:xfrm>
          <a:off x="357158" y="651831"/>
          <a:ext cx="8358246" cy="61277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5950"/>
                <a:gridCol w="3929090"/>
                <a:gridCol w="2643206"/>
              </a:tblGrid>
              <a:tr h="317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ЭТАПЫ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Содержание деятельности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Результат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288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161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1.Подготовительный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Анализ  предметно- развивающей среды ДОУ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Маркетинг новинок продукции для детей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Анализ  финансовых ресурсов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Анкетирование родителей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Выявление интересов детей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Ассамблея «Проект Территория Детства»</a:t>
                      </a: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Выявление проблемного поля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Формирование базы данных необходимых приобретений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Копилка интересных идей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Определение путей увеличения финансовых ресурсов</a:t>
                      </a:r>
                    </a:p>
                  </a:txBody>
                  <a:tcPr marL="114300" marR="114300" marT="0" marB="0" horzOverflow="overflow">
                    <a:solidFill>
                      <a:schemeClr val="bg1"/>
                    </a:solidFill>
                  </a:tcPr>
                </a:tc>
              </a:tr>
              <a:tr h="2688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Основной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–минимум: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дополнительных платных услуг (увеличение бюджета)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Освобождение пространства для двигательной активности детей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Закупка интерактивного оборудования, столов для рисования песком,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прозрачного экрана, разные виды  конструкторов, развивающих игр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максимум: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Мобильные модули. Мини лаборатории. Мебель –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трансформер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пространственно-развивающей среды согласно ФГОС ДО</a:t>
                      </a: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940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Итоговый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Анализ эффективности работы с последующей коррекцией</a:t>
                      </a: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Обобщение опыта работы и представление результатов  </a:t>
                      </a: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Ольга\Pictures\2011-03-04 фото 2011\фото 2011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4000528" cy="30003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3" descr="C:\Users\Ольга\Pictures\2011-03-04 фото 2011\фото 2011 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91019"/>
            <a:ext cx="2643174" cy="1982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 descr="C:\Users\Ольга\Pictures\2011-03-04 фото 2011\фото 2011 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3"/>
            <a:ext cx="1905013" cy="14287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4" descr="C:\Users\Ольга\Pictures\2011-03-04 фото 2011\фото 2011 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357562"/>
            <a:ext cx="2405047" cy="18037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857752" y="3071810"/>
            <a:ext cx="4071966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355D7E"/>
                </a:solidFill>
                <a:cs typeface="Arial" charset="0"/>
              </a:rPr>
              <a:t>Комплект «МИР НА ЛАДОШКЕ»</a:t>
            </a:r>
          </a:p>
          <a:p>
            <a:pPr indent="360363">
              <a:buFontTx/>
              <a:buBlip>
                <a:blip r:embed="rId6"/>
              </a:buBlip>
              <a:defRPr/>
            </a:pPr>
            <a:r>
              <a:rPr lang="ru-RU" dirty="0" smtClean="0">
                <a:solidFill>
                  <a:srgbClr val="355D7E"/>
                </a:solidFill>
                <a:cs typeface="Arial" charset="0"/>
              </a:rPr>
              <a:t>Комплекты мебели для ДОУ</a:t>
            </a:r>
          </a:p>
          <a:p>
            <a:pPr indent="360363">
              <a:buFontTx/>
              <a:buBlip>
                <a:blip r:embed="rId6"/>
              </a:buBlip>
              <a:defRPr/>
            </a:pPr>
            <a:r>
              <a:rPr lang="ru-RU" dirty="0" smtClean="0">
                <a:solidFill>
                  <a:srgbClr val="355D7E"/>
                </a:solidFill>
                <a:cs typeface="Arial" charset="0"/>
              </a:rPr>
              <a:t>Мобильный театр</a:t>
            </a:r>
          </a:p>
          <a:p>
            <a:pPr indent="360363">
              <a:buFontTx/>
              <a:buBlip>
                <a:blip r:embed="rId6"/>
              </a:buBlip>
              <a:defRPr/>
            </a:pPr>
            <a:r>
              <a:rPr lang="ru-RU" dirty="0" smtClean="0">
                <a:solidFill>
                  <a:srgbClr val="355D7E"/>
                </a:solidFill>
                <a:cs typeface="Arial" charset="0"/>
              </a:rPr>
              <a:t>Интерактивная детская студия</a:t>
            </a:r>
          </a:p>
          <a:p>
            <a:pPr indent="360363">
              <a:buFontTx/>
              <a:buBlip>
                <a:blip r:embed="rId6"/>
              </a:buBlip>
              <a:defRPr/>
            </a:pPr>
            <a:r>
              <a:rPr lang="ru-RU" dirty="0" smtClean="0">
                <a:solidFill>
                  <a:srgbClr val="355D7E"/>
                </a:solidFill>
                <a:cs typeface="Arial" charset="0"/>
              </a:rPr>
              <a:t>Наборы для экспериментирования в ДОУ</a:t>
            </a:r>
          </a:p>
          <a:p>
            <a:pPr indent="360363">
              <a:buFontTx/>
              <a:buBlip>
                <a:blip r:embed="rId6"/>
              </a:buBlip>
              <a:defRPr/>
            </a:pPr>
            <a:r>
              <a:rPr lang="ru-RU" dirty="0" smtClean="0">
                <a:solidFill>
                  <a:srgbClr val="355D7E"/>
                </a:solidFill>
                <a:cs typeface="Arial" charset="0"/>
              </a:rPr>
              <a:t>Конструкторы</a:t>
            </a:r>
          </a:p>
          <a:p>
            <a:pPr indent="360363">
              <a:buFontTx/>
              <a:buBlip>
                <a:blip r:embed="rId6"/>
              </a:buBlip>
              <a:defRPr/>
            </a:pPr>
            <a:r>
              <a:rPr lang="ru-RU" dirty="0" smtClean="0">
                <a:solidFill>
                  <a:srgbClr val="355D7E"/>
                </a:solidFill>
                <a:cs typeface="Arial" charset="0"/>
              </a:rPr>
              <a:t>Развивающие игры, </a:t>
            </a:r>
          </a:p>
          <a:p>
            <a:pPr indent="360363">
              <a:buFontTx/>
              <a:buBlip>
                <a:blip r:embed="rId6"/>
              </a:buBlip>
              <a:defRPr/>
            </a:pPr>
            <a:r>
              <a:rPr lang="ru-RU" dirty="0" smtClean="0">
                <a:solidFill>
                  <a:srgbClr val="355D7E"/>
                </a:solidFill>
                <a:cs typeface="Arial" charset="0"/>
              </a:rPr>
              <a:t>Игровые наборы, игрушки</a:t>
            </a:r>
          </a:p>
          <a:p>
            <a:pPr indent="360363">
              <a:buFontTx/>
              <a:buBlip>
                <a:blip r:embed="rId6"/>
              </a:buBlip>
              <a:defRPr/>
            </a:pPr>
            <a:r>
              <a:rPr lang="ru-RU" dirty="0" smtClean="0">
                <a:solidFill>
                  <a:srgbClr val="355D7E"/>
                </a:solidFill>
                <a:cs typeface="Arial" charset="0"/>
              </a:rPr>
              <a:t>Спортивное оборудование, спортивные игры</a:t>
            </a:r>
          </a:p>
          <a:p>
            <a:pPr indent="360363">
              <a:buFontTx/>
              <a:buBlip>
                <a:blip r:embed="rId6"/>
              </a:buBlip>
              <a:defRPr/>
            </a:pPr>
            <a:r>
              <a:rPr lang="ru-RU" dirty="0" smtClean="0">
                <a:solidFill>
                  <a:srgbClr val="355D7E"/>
                </a:solidFill>
                <a:cs typeface="Arial" charset="0"/>
              </a:rPr>
              <a:t>Музыкальные инструменты и наборы для творчества</a:t>
            </a:r>
            <a:endParaRPr lang="ru-RU" dirty="0"/>
          </a:p>
        </p:txBody>
      </p:sp>
      <p:pic>
        <p:nvPicPr>
          <p:cNvPr id="24578" name="Picture 2" descr="http://old.gov.spb.ru/Files/image/big_bv5a43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85728"/>
            <a:ext cx="4043998" cy="2697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85728"/>
            <a:ext cx="8358246" cy="48320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3200" i="1" dirty="0" smtClean="0"/>
              <a:t>«Развивающая предметная среда – это система материальных объектов деятельности ребёнка, функционально моделирующая содержание его духовного и физического развития.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3200" i="1" dirty="0" smtClean="0"/>
              <a:t>Обогащённая среда предполагает единство социальных и предметных средств обеспечения разнообразной деятельности ребёнка» (С.Л. Новосёлова)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 Алексеевна\Desktop\DSC01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360">
            <a:off x="450735" y="216803"/>
            <a:ext cx="2389090" cy="1791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3" descr="C:\Users\Ольга Алексеевна\Desktop\Ольге Анатольевне\DSC02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85728"/>
            <a:ext cx="2897826" cy="2367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4572008"/>
            <a:ext cx="2786082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86322"/>
            <a:ext cx="2476517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4214818"/>
            <a:ext cx="2476517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28604"/>
            <a:ext cx="2303875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428868"/>
            <a:ext cx="16637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2786058"/>
            <a:ext cx="22831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429124" y="2428868"/>
            <a:ext cx="203292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Прозрачный экран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2071678"/>
            <a:ext cx="30567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Столы для рисования песком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00826" y="3500438"/>
            <a:ext cx="242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Поющее дерево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72132" y="6286520"/>
            <a:ext cx="22801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Интерактивная доска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2662142" cy="185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71678"/>
            <a:ext cx="2217741" cy="27490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0" name="Picture 2" descr="C:\Users\User\Desktop\catalogm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500042"/>
            <a:ext cx="1572482" cy="2214578"/>
          </a:xfrm>
          <a:prstGeom prst="rect">
            <a:avLst/>
          </a:prstGeom>
          <a:noFill/>
        </p:spPr>
      </p:pic>
      <p:pic>
        <p:nvPicPr>
          <p:cNvPr id="22531" name="Picture 3" descr="C:\Users\User\Desktop\catalognachyello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14290"/>
            <a:ext cx="1488648" cy="2071702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286256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14290"/>
            <a:ext cx="26384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86322"/>
            <a:ext cx="239381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1928802"/>
            <a:ext cx="24379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3286124"/>
            <a:ext cx="1933468" cy="25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2714620"/>
            <a:ext cx="177751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786346" cy="2848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876"/>
            <a:ext cx="3857652" cy="2329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28604"/>
            <a:ext cx="1685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3143248"/>
            <a:ext cx="15144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143380"/>
            <a:ext cx="14954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428604"/>
            <a:ext cx="16002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Недостатки организации </a:t>
            </a:r>
          </a:p>
          <a:p>
            <a:pPr algn="ctr"/>
            <a:r>
              <a:rPr lang="ru-RU" sz="3200" b="1" i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пространственной среды в группах!!!</a:t>
            </a:r>
            <a:endParaRPr lang="ru-RU" sz="3200" b="1" i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Выноска 2 3"/>
          <p:cNvSpPr/>
          <p:nvPr/>
        </p:nvSpPr>
        <p:spPr>
          <a:xfrm>
            <a:off x="1571604" y="1214422"/>
            <a:ext cx="5786478" cy="857256"/>
          </a:xfrm>
          <a:prstGeom prst="borderCallout2">
            <a:avLst>
              <a:gd name="adj1" fmla="val 16972"/>
              <a:gd name="adj2" fmla="val -470"/>
              <a:gd name="adj3" fmla="val 18750"/>
              <a:gd name="adj4" fmla="val -16667"/>
              <a:gd name="adj5" fmla="val 8339"/>
              <a:gd name="adj6" fmla="val -110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Качество игрушек не соответствует необходимым </a:t>
            </a:r>
            <a:r>
              <a:rPr lang="ru-RU" dirty="0" err="1" smtClean="0"/>
              <a:t>психолого</a:t>
            </a:r>
            <a:r>
              <a:rPr lang="ru-RU" dirty="0" smtClean="0"/>
              <a:t> – педагогическим требованиям</a:t>
            </a:r>
            <a:endParaRPr lang="ru-RU" dirty="0"/>
          </a:p>
        </p:txBody>
      </p:sp>
      <p:pic>
        <p:nvPicPr>
          <p:cNvPr id="1026" name="Picture 2" descr="http://bgmt-56.narod.ru/l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94" y="1142984"/>
            <a:ext cx="1291534" cy="11430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Выноска 2 4"/>
          <p:cNvSpPr/>
          <p:nvPr/>
        </p:nvSpPr>
        <p:spPr>
          <a:xfrm>
            <a:off x="2428860" y="3286124"/>
            <a:ext cx="5786478" cy="857256"/>
          </a:xfrm>
          <a:prstGeom prst="borderCallout2">
            <a:avLst>
              <a:gd name="adj1" fmla="val 16972"/>
              <a:gd name="adj2" fmla="val -470"/>
              <a:gd name="adj3" fmla="val 18750"/>
              <a:gd name="adj4" fmla="val -16667"/>
              <a:gd name="adj5" fmla="val 24500"/>
              <a:gd name="adj6" fmla="val -227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Игровое оборудование не соответствует потребностям игровой деятельности ребенка</a:t>
            </a:r>
            <a:endParaRPr lang="ru-RU" dirty="0"/>
          </a:p>
        </p:txBody>
      </p:sp>
      <p:sp>
        <p:nvSpPr>
          <p:cNvPr id="6" name="Выноска 2 5"/>
          <p:cNvSpPr/>
          <p:nvPr/>
        </p:nvSpPr>
        <p:spPr>
          <a:xfrm>
            <a:off x="1357290" y="4714884"/>
            <a:ext cx="4286280" cy="500066"/>
          </a:xfrm>
          <a:prstGeom prst="borderCallout2">
            <a:avLst>
              <a:gd name="adj1" fmla="val 16972"/>
              <a:gd name="adj2" fmla="val -470"/>
              <a:gd name="adj3" fmla="val 18750"/>
              <a:gd name="adj4" fmla="val -16667"/>
              <a:gd name="adj5" fmla="val 24500"/>
              <a:gd name="adj6" fmla="val -227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Наличие  старых изношенных игрушек</a:t>
            </a:r>
            <a:endParaRPr lang="ru-RU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3214678" y="2071678"/>
            <a:ext cx="5072098" cy="1143008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1400" i="1" dirty="0" smtClean="0">
                <a:solidFill>
                  <a:srgbClr val="FF0000"/>
                </a:solidFill>
              </a:rPr>
              <a:t>Игрушка содействует развитию ребенка:</a:t>
            </a:r>
          </a:p>
          <a:p>
            <a:pPr>
              <a:buFont typeface="Wingdings" pitchFamily="2" charset="2"/>
              <a:buChar char="q"/>
            </a:pPr>
            <a:r>
              <a:rPr lang="ru-RU" sz="1400" i="1" dirty="0" smtClean="0">
                <a:solidFill>
                  <a:srgbClr val="FF0000"/>
                </a:solidFill>
              </a:rPr>
              <a:t>Игрушка должна быть динамична ( побуждать к действию);</a:t>
            </a:r>
          </a:p>
          <a:p>
            <a:pPr>
              <a:buFont typeface="Wingdings" pitchFamily="2" charset="2"/>
              <a:buChar char="q"/>
            </a:pPr>
            <a:r>
              <a:rPr lang="ru-RU" sz="1400" i="1" dirty="0" smtClean="0">
                <a:solidFill>
                  <a:srgbClr val="FF0000"/>
                </a:solidFill>
              </a:rPr>
              <a:t>Игрушка должна расширять кругозор  ребенка;</a:t>
            </a:r>
          </a:p>
          <a:p>
            <a:pPr>
              <a:buFont typeface="Wingdings" pitchFamily="2" charset="2"/>
              <a:buChar char="q"/>
            </a:pPr>
            <a:r>
              <a:rPr lang="ru-RU" sz="1400" i="1" dirty="0" smtClean="0">
                <a:solidFill>
                  <a:srgbClr val="FF0000"/>
                </a:solidFill>
              </a:rPr>
              <a:t>Не должна побуждать к агрессивным действиям и т. д. </a:t>
            </a:r>
          </a:p>
          <a:p>
            <a:endParaRPr lang="ru-RU" sz="1200" dirty="0"/>
          </a:p>
        </p:txBody>
      </p:sp>
      <p:pic>
        <p:nvPicPr>
          <p:cNvPr id="1028" name="Picture 4" descr="http://igrusiki.at.ua/-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1357354" cy="12487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Загнутый угол 8"/>
          <p:cNvSpPr/>
          <p:nvPr/>
        </p:nvSpPr>
        <p:spPr>
          <a:xfrm>
            <a:off x="4214810" y="4143380"/>
            <a:ext cx="4643470" cy="571504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i="1" dirty="0" smtClean="0">
                <a:solidFill>
                  <a:srgbClr val="FF0000"/>
                </a:solidFill>
              </a:rPr>
              <a:t>Наличие муляжей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solidFill>
                  <a:srgbClr val="FF0000"/>
                </a:solidFill>
              </a:rPr>
              <a:t>Отсутствие предметов - заместителей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0" name="Выноска 2 9"/>
          <p:cNvSpPr/>
          <p:nvPr/>
        </p:nvSpPr>
        <p:spPr>
          <a:xfrm>
            <a:off x="4500562" y="5214950"/>
            <a:ext cx="4286280" cy="500066"/>
          </a:xfrm>
          <a:prstGeom prst="borderCallout2">
            <a:avLst>
              <a:gd name="adj1" fmla="val 16972"/>
              <a:gd name="adj2" fmla="val -470"/>
              <a:gd name="adj3" fmla="val 18750"/>
              <a:gd name="adj4" fmla="val -16667"/>
              <a:gd name="adj5" fmla="val 24500"/>
              <a:gd name="adj6" fmla="val -227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Отсутствие динамических игрушек</a:t>
            </a:r>
            <a:endParaRPr lang="ru-RU" dirty="0"/>
          </a:p>
        </p:txBody>
      </p:sp>
      <p:sp>
        <p:nvSpPr>
          <p:cNvPr id="11" name="Выноска 2 10"/>
          <p:cNvSpPr/>
          <p:nvPr/>
        </p:nvSpPr>
        <p:spPr>
          <a:xfrm>
            <a:off x="2571736" y="5857892"/>
            <a:ext cx="5786478" cy="642942"/>
          </a:xfrm>
          <a:prstGeom prst="borderCallout2">
            <a:avLst>
              <a:gd name="adj1" fmla="val 16972"/>
              <a:gd name="adj2" fmla="val -470"/>
              <a:gd name="adj3" fmla="val 18750"/>
              <a:gd name="adj4" fmla="val -16667"/>
              <a:gd name="adj5" fmla="val 24500"/>
              <a:gd name="adj6" fmla="val -227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Однотипность игрушек</a:t>
            </a:r>
            <a:endParaRPr lang="ru-RU" dirty="0"/>
          </a:p>
        </p:txBody>
      </p:sp>
      <p:pic>
        <p:nvPicPr>
          <p:cNvPr id="1030" name="Picture 6" descr="http://static5.depositphotos.com/1010314/534/i/950/depositphotos_5346243-Old-forgotten-broken-to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255" y="4071942"/>
            <a:ext cx="1094112" cy="10001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http://www.mukachevo.net/Content/img/news/p_37654_1_gallery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786454"/>
            <a:ext cx="1357322" cy="9587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http://roaming.seminar-shop.com/user/47106/produkte/No_Name/GK%209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5214950"/>
            <a:ext cx="809688" cy="71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6" name="Picture 12" descr="http://www.megakot.ru/pictures/konstruktor_Marbutopia_soedinyayuschiesya_dorojki_00056334_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5214950"/>
            <a:ext cx="714380" cy="71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http://www.leufke-spielwaren.de/images/product_images/original_images/530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5286388"/>
            <a:ext cx="500066" cy="58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 игровой и дидактический материал представляет</a:t>
            </a:r>
          </a:p>
          <a:p>
            <a:pPr algn="ctr"/>
            <a:r>
              <a:rPr lang="ru-RU" sz="2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собой «выставку» для визитов комиссий, </a:t>
            </a:r>
          </a:p>
          <a:p>
            <a:pPr algn="ctr"/>
            <a:r>
              <a:rPr lang="ru-RU" sz="2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принадлежит детям, не может использоваться ими </a:t>
            </a:r>
          </a:p>
          <a:p>
            <a:pPr algn="ctr"/>
            <a:r>
              <a:rPr lang="ru-RU" sz="2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свободное время и не соответствует их возрасту. Он остается лишь бессмысленным материально – техническим обеспечением</a:t>
            </a:r>
            <a:endParaRPr lang="ru-RU" sz="2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643182"/>
            <a:ext cx="8643998" cy="27860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Если компьютеры и интерактивное оборудование органически не включены в широкий контекст детских видов деятельности, то они останутся лишь бесполезным дорогостоящим оборудованием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sed-domosed.ru/wp-content/uploads/2015/08/adaptaciya-doshkolnika-pered-shkoloj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1" y="332656"/>
            <a:ext cx="3505895" cy="262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ive-view.co.uk/cms/admin/fckeditor/editor/cms/uploaded_files/nursery%20kids%204248775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3312368" cy="220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asilec.ru/wp-content/uploads/2009/09/DSC03413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717031"/>
            <a:ext cx="3967614" cy="264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abysaratov.ru/wp-content/uploads/2010/12/Sessil-Lupan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90" y="2590354"/>
            <a:ext cx="302561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igolenemillet.com/js/slideshow/images/home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14" y="4627182"/>
            <a:ext cx="4936071" cy="19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5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858180" cy="261610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даже самая современная среда не станет развивающей. Если воспитатель не обеспечит</a:t>
            </a:r>
          </a:p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Ребенку  время для игры и </a:t>
            </a:r>
          </a:p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Свободной деятельности 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628" name="Picture 4" descr="http://www.mamazin.com.ua/products_pictures/large_642184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3500462" cy="2627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http://babysaratov.ru/wp-content/uploads/2011/07/igra-dlya-doshkolnik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643446"/>
            <a:ext cx="2762259" cy="2071694"/>
          </a:xfrm>
          <a:prstGeom prst="rect">
            <a:avLst/>
          </a:prstGeom>
          <a:noFill/>
        </p:spPr>
      </p:pic>
      <p:pic>
        <p:nvPicPr>
          <p:cNvPr id="26632" name="Picture 8" descr="http://photo.allinform.by/files/3/7/1/1/3/deti90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3214686"/>
            <a:ext cx="2470787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14351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7" descr="C:\Users\User\Pictures\2011-12-14 изображения\изображения 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42918"/>
            <a:ext cx="5334340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051948" cy="489364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РППС  должна обеспечивать: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 возможность общения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возможность совместной деятельности детей и взрослых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возможность двигательной активности детей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возможность для уединения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реализацию различных образовательных программ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Учет национально – культурных, климатических условий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Учет возрастных особенностей</a:t>
            </a:r>
          </a:p>
          <a:p>
            <a:pPr>
              <a:buFont typeface="Wingdings" pitchFamily="2" charset="2"/>
              <a:buChar char="Ø"/>
            </a:pPr>
            <a:endParaRPr lang="ru-RU" sz="2400" b="1" i="1" dirty="0" smtClean="0"/>
          </a:p>
          <a:p>
            <a:pPr>
              <a:buFont typeface="Wingdings" pitchFamily="2" charset="2"/>
              <a:buChar char="Ø"/>
            </a:pPr>
            <a:endParaRPr lang="ru-RU" sz="2400" b="1" i="1" dirty="0" smtClean="0"/>
          </a:p>
          <a:p>
            <a:pPr>
              <a:buFont typeface="Wingdings" pitchFamily="2" charset="2"/>
              <a:buChar char="Ø"/>
            </a:pPr>
            <a:endParaRPr lang="ru-RU" sz="24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7643866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РППС должна быть: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800" b="1" dirty="0" smtClean="0"/>
              <a:t>содержательно- насыщенной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Трансформируемой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Полифункциональной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Вариативной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Доступной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безопасной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7371120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Основные принципы РППС: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Дистанции, позиции при взаимодействии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Активности, самостоятельности, творчества</a:t>
            </a:r>
          </a:p>
          <a:p>
            <a:pPr marL="342900" indent="-342900">
              <a:buAutoNum type="arabicPeriod"/>
            </a:pPr>
            <a:r>
              <a:rPr lang="ru-RU" sz="2800" b="1" dirty="0" err="1" smtClean="0"/>
              <a:t>Эмоциогенности</a:t>
            </a:r>
            <a:endParaRPr lang="ru-RU" sz="2800" b="1" dirty="0" smtClean="0"/>
          </a:p>
          <a:p>
            <a:pPr marL="342900" indent="-342900">
              <a:buAutoNum type="arabicPeriod"/>
            </a:pPr>
            <a:r>
              <a:rPr lang="ru-RU" sz="2800" b="1" dirty="0" smtClean="0"/>
              <a:t>Динамичности - статичности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Эстетичности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Учет половых и возрастных различий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Открытости и закрытости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501122" cy="5139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Функции РППС:</a:t>
            </a:r>
          </a:p>
          <a:p>
            <a:pPr marL="342900" indent="-342900">
              <a:buAutoNum type="arabicPeriod"/>
            </a:pPr>
            <a:r>
              <a:rPr lang="ru-RU" sz="2800" b="1" i="1" dirty="0" smtClean="0"/>
              <a:t>Организующая </a:t>
            </a:r>
          </a:p>
          <a:p>
            <a:pPr marL="342900" indent="-342900"/>
            <a:r>
              <a:rPr lang="ru-RU" sz="2000" i="1" dirty="0" smtClean="0"/>
              <a:t>Цель – предложить ребенку разнообразный</a:t>
            </a:r>
          </a:p>
          <a:p>
            <a:pPr marL="342900" indent="-342900"/>
            <a:r>
              <a:rPr lang="ru-RU" sz="2000" i="1" dirty="0" smtClean="0"/>
              <a:t> материал для активного участия в разных видах деятельности</a:t>
            </a:r>
          </a:p>
          <a:p>
            <a:pPr marL="342900" indent="-342900"/>
            <a:r>
              <a:rPr lang="ru-RU" sz="2800" i="1" dirty="0" smtClean="0"/>
              <a:t>2</a:t>
            </a:r>
            <a:r>
              <a:rPr lang="ru-RU" sz="2800" b="1" i="1" dirty="0" smtClean="0"/>
              <a:t>. Воспитательная</a:t>
            </a:r>
            <a:r>
              <a:rPr lang="ru-RU" sz="2800" i="1" dirty="0" smtClean="0"/>
              <a:t> </a:t>
            </a:r>
          </a:p>
          <a:p>
            <a:pPr marL="342900" indent="-342900"/>
            <a:r>
              <a:rPr lang="ru-RU" sz="2000" i="1" dirty="0" smtClean="0"/>
              <a:t>Цель – наполнение и построение среды должны быть ориентированы на создание ситуации выбора : уступить или взять себе; поделиться или действовать самому. Среда – это основа сотрудничества, положительных взаимоотношений, организованного поведения и бережного отношения</a:t>
            </a:r>
          </a:p>
          <a:p>
            <a:pPr marL="342900" indent="-342900"/>
            <a:r>
              <a:rPr lang="ru-RU" sz="2800" b="1" i="1" dirty="0" smtClean="0"/>
              <a:t>3. Развивающая функция</a:t>
            </a:r>
          </a:p>
          <a:p>
            <a:pPr marL="342900" indent="-342900"/>
            <a:r>
              <a:rPr lang="ru-RU" sz="2400" i="1" dirty="0" smtClean="0"/>
              <a:t>Цель – соответствие содержания каждой деятельности «зоне актуального развития» самого слабого и «зоне ближайшего развития» самого сильного ребенка.</a:t>
            </a:r>
            <a:endParaRPr lang="ru-RU" sz="2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143932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/>
              <a:t>Ответ</a:t>
            </a:r>
          </a:p>
          <a:p>
            <a:r>
              <a:rPr lang="ru-RU" dirty="0" smtClean="0"/>
              <a:t> </a:t>
            </a:r>
            <a:r>
              <a:rPr lang="ru-RU" sz="2000" i="1" dirty="0" smtClean="0"/>
              <a:t>Для детей этого возраста – достаточно большое пространство в группе для удовлетворения потребности в </a:t>
            </a:r>
            <a:r>
              <a:rPr lang="ru-RU" sz="2000" i="1" dirty="0" smtClean="0">
                <a:solidFill>
                  <a:srgbClr val="FF0000"/>
                </a:solidFill>
              </a:rPr>
              <a:t>двигательной активности</a:t>
            </a:r>
            <a:r>
              <a:rPr lang="ru-RU" sz="2000" i="1" dirty="0" smtClean="0"/>
              <a:t>. Правильно </a:t>
            </a:r>
            <a:br>
              <a:rPr lang="ru-RU" sz="2000" i="1" dirty="0" smtClean="0"/>
            </a:br>
            <a:r>
              <a:rPr lang="ru-RU" sz="2000" i="1" dirty="0" smtClean="0"/>
              <a:t>организованная развивающая среда позволяет каждому малышу найти занятие по душе, поверить в свои силы и способности, научиться взаимодействовать с </a:t>
            </a:r>
            <a:r>
              <a:rPr lang="ru-RU" sz="2000" i="1" dirty="0" smtClean="0">
                <a:solidFill>
                  <a:srgbClr val="FF0000"/>
                </a:solidFill>
              </a:rPr>
              <a:t>педагогами и со сверстниками, </a:t>
            </a:r>
            <a:r>
              <a:rPr lang="ru-RU" sz="2000" i="1" dirty="0" smtClean="0"/>
              <a:t>понимать и оценивать их чувства и поступки, а ведь именно это и лежит в основе развивающего обучения. </a:t>
            </a:r>
            <a:br>
              <a:rPr lang="ru-RU" sz="2000" i="1" dirty="0" smtClean="0"/>
            </a:br>
            <a:r>
              <a:rPr lang="ru-RU" sz="2000" i="1" dirty="0" smtClean="0"/>
              <a:t>При создании развивающего пространства в групповом помещении необходимо учитывать ведущую роль </a:t>
            </a:r>
            <a:r>
              <a:rPr lang="ru-RU" sz="2000" i="1" dirty="0" smtClean="0">
                <a:solidFill>
                  <a:srgbClr val="FF0000"/>
                </a:solidFill>
              </a:rPr>
              <a:t>игровой </a:t>
            </a:r>
            <a:r>
              <a:rPr lang="ru-RU" sz="2000" i="1" dirty="0" smtClean="0"/>
              <a:t>деятельности в развитии, это в свою очередь обеспечит </a:t>
            </a:r>
            <a:r>
              <a:rPr lang="ru-RU" sz="2000" i="1" dirty="0" smtClean="0">
                <a:solidFill>
                  <a:srgbClr val="FF0000"/>
                </a:solidFill>
              </a:rPr>
              <a:t>эмоциональное </a:t>
            </a:r>
            <a:r>
              <a:rPr lang="ru-RU" sz="2000" i="1" dirty="0" smtClean="0"/>
              <a:t>благополучие каждого ребёнка, развитие его положительного самоощущения, компетентности в сфере отношений к миру, к людям, к себе, включение в различные формы сотрудничества, что и является основными целями дошкольного обучения и воспитания.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3"/>
            <a:ext cx="8143932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u="sng" dirty="0" smtClean="0"/>
              <a:t>Ответ:</a:t>
            </a:r>
          </a:p>
          <a:p>
            <a:r>
              <a:rPr lang="ru-RU" sz="2400" i="1" dirty="0" smtClean="0"/>
              <a:t>Организация жизни и воспитание детей пятого года жизни направлены на дальнейшее развитие умения </a:t>
            </a:r>
            <a:r>
              <a:rPr lang="ru-RU" sz="2400" i="1" dirty="0" smtClean="0">
                <a:solidFill>
                  <a:srgbClr val="FF0000"/>
                </a:solidFill>
              </a:rPr>
              <a:t>понимать окружающих людей</a:t>
            </a:r>
            <a:r>
              <a:rPr lang="ru-RU" sz="2400" i="1" dirty="0" smtClean="0"/>
              <a:t>, проявлять к ним </a:t>
            </a:r>
            <a:br>
              <a:rPr lang="ru-RU" sz="2400" i="1" dirty="0" smtClean="0"/>
            </a:br>
            <a:r>
              <a:rPr lang="ru-RU" sz="2400" i="1" dirty="0" smtClean="0"/>
              <a:t>доброжелательное отношение, стремиться к общению и взаимодействию. </a:t>
            </a:r>
            <a:br>
              <a:rPr lang="ru-RU" sz="2400" i="1" dirty="0" smtClean="0"/>
            </a:br>
            <a:r>
              <a:rPr lang="ru-RU" sz="2400" i="1" dirty="0" smtClean="0"/>
              <a:t>Предметно-развивающая среда группы организуется с учётом возможностей для детей </a:t>
            </a:r>
            <a:r>
              <a:rPr lang="ru-RU" sz="2400" i="1" dirty="0" smtClean="0">
                <a:solidFill>
                  <a:srgbClr val="FF0000"/>
                </a:solidFill>
              </a:rPr>
              <a:t>играть и заниматься отдельными подгруппами.</a:t>
            </a:r>
            <a:r>
              <a:rPr lang="ru-RU" sz="2400" i="1" dirty="0" smtClean="0"/>
              <a:t> Пособия и игрушки </a:t>
            </a:r>
            <a:br>
              <a:rPr lang="ru-RU" sz="2400" i="1" dirty="0" smtClean="0"/>
            </a:br>
            <a:r>
              <a:rPr lang="ru-RU" sz="2400" i="1" dirty="0" smtClean="0"/>
              <a:t>располагаются так, чтобы не мешать их свободному перемещению. Необходимо предусмотреть место для временного </a:t>
            </a:r>
            <a:r>
              <a:rPr lang="ru-RU" sz="2400" i="1" dirty="0" smtClean="0">
                <a:solidFill>
                  <a:srgbClr val="FF0000"/>
                </a:solidFill>
              </a:rPr>
              <a:t>уединения</a:t>
            </a:r>
            <a:r>
              <a:rPr lang="ru-RU" sz="2400" i="1" dirty="0" smtClean="0"/>
              <a:t> дошкольника, где он может </a:t>
            </a:r>
            <a:br>
              <a:rPr lang="ru-RU" sz="2400" i="1" dirty="0" smtClean="0"/>
            </a:br>
            <a:r>
              <a:rPr lang="ru-RU" sz="2400" i="1" dirty="0" smtClean="0"/>
              <a:t>подумать, помечтать.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46" cy="5601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/>
              <a:t>Ответ. </a:t>
            </a:r>
          </a:p>
          <a:p>
            <a:r>
              <a:rPr lang="ru-RU" sz="2000" i="1" dirty="0" smtClean="0"/>
              <a:t>В старшем дошкольном возрасте происходит интенсивное развитие </a:t>
            </a:r>
            <a:br>
              <a:rPr lang="ru-RU" sz="2000" i="1" dirty="0" smtClean="0"/>
            </a:br>
            <a:r>
              <a:rPr lang="ru-RU" sz="2000" i="1" dirty="0" smtClean="0"/>
              <a:t>интеллектуальной, </a:t>
            </a:r>
            <a:r>
              <a:rPr lang="ru-RU" sz="2000" i="1" dirty="0" smtClean="0">
                <a:solidFill>
                  <a:srgbClr val="FF0000"/>
                </a:solidFill>
              </a:rPr>
              <a:t>нравственно-волевой и эмоциональной </a:t>
            </a:r>
            <a:r>
              <a:rPr lang="ru-RU" sz="2000" i="1" dirty="0" smtClean="0"/>
              <a:t>сфер личности. </a:t>
            </a:r>
            <a:br>
              <a:rPr lang="ru-RU" sz="2000" i="1" dirty="0" smtClean="0"/>
            </a:br>
            <a:r>
              <a:rPr lang="ru-RU" sz="2000" i="1" dirty="0" smtClean="0"/>
              <a:t>Переход в старшую группу связан с изменением психологической позиции детей: они впервые начинают ощущать себя </a:t>
            </a:r>
            <a:r>
              <a:rPr lang="ru-RU" sz="2000" i="1" dirty="0" smtClean="0">
                <a:solidFill>
                  <a:srgbClr val="FF0000"/>
                </a:solidFill>
              </a:rPr>
              <a:t>старшими</a:t>
            </a:r>
            <a:r>
              <a:rPr lang="ru-RU" sz="2000" i="1" dirty="0" smtClean="0"/>
              <a:t> среди других детей в детском саду. </a:t>
            </a:r>
            <a:br>
              <a:rPr lang="ru-RU" sz="2000" i="1" dirty="0" smtClean="0"/>
            </a:br>
            <a:r>
              <a:rPr lang="ru-RU" sz="2000" i="1" dirty="0" smtClean="0"/>
              <a:t>Воспитатель помогает дошкольникам понять это новое положение. </a:t>
            </a:r>
            <a:br>
              <a:rPr lang="ru-RU" sz="2000" i="1" dirty="0" smtClean="0"/>
            </a:br>
            <a:r>
              <a:rPr lang="ru-RU" sz="2000" i="1" dirty="0" smtClean="0"/>
              <a:t>Предметно-развивающая среда организуется так, чтобы каждый ребёнок имел возможность заниматься </a:t>
            </a:r>
            <a:r>
              <a:rPr lang="ru-RU" sz="2000" i="1" dirty="0" smtClean="0">
                <a:solidFill>
                  <a:srgbClr val="FF0000"/>
                </a:solidFill>
              </a:rPr>
              <a:t>любимым </a:t>
            </a:r>
            <a:r>
              <a:rPr lang="ru-RU" sz="2000" i="1" dirty="0" smtClean="0"/>
              <a:t>делом. Размещение оборудования по секторам позволяет детям объединиться подгруппами по общим интересам (конструирование, рисование, ручной труд, театрально-игровая деятельность; экспериментирование). Обязательными в оборудовании являются материалы, </a:t>
            </a:r>
            <a:br>
              <a:rPr lang="ru-RU" sz="2000" i="1" dirty="0" smtClean="0"/>
            </a:br>
            <a:r>
              <a:rPr lang="ru-RU" sz="2000" i="1" dirty="0" smtClean="0">
                <a:solidFill>
                  <a:srgbClr val="FF0000"/>
                </a:solidFill>
              </a:rPr>
              <a:t>активизирующие познавательную деятельность</a:t>
            </a:r>
            <a:r>
              <a:rPr lang="ru-RU" sz="2000" i="1" dirty="0" smtClean="0"/>
              <a:t>: развивающие игры, </a:t>
            </a:r>
            <a:br>
              <a:rPr lang="ru-RU" sz="2000" i="1" dirty="0" smtClean="0"/>
            </a:br>
            <a:r>
              <a:rPr lang="ru-RU" sz="2000" i="1" dirty="0" smtClean="0"/>
              <a:t>технические устройства и игрушки и т. д. Широко используются материалы, побуждающие детей к освоению грамоты. </a:t>
            </a:r>
            <a:br>
              <a:rPr lang="ru-RU" sz="2000" i="1" dirty="0" smtClean="0"/>
            </a:br>
            <a:endParaRPr lang="ru-RU" sz="20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939</Words>
  <Application>Microsoft Office PowerPoint</Application>
  <PresentationFormat>Экран (4:3)</PresentationFormat>
  <Paragraphs>166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Palatino Linotype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Olga</cp:lastModifiedBy>
  <cp:revision>63</cp:revision>
  <dcterms:created xsi:type="dcterms:W3CDTF">2014-03-27T09:36:39Z</dcterms:created>
  <dcterms:modified xsi:type="dcterms:W3CDTF">2025-05-01T06:58:07Z</dcterms:modified>
</cp:coreProperties>
</file>