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1" r:id="rId4"/>
    <p:sldId id="262" r:id="rId5"/>
    <p:sldId id="263" r:id="rId6"/>
    <p:sldId id="258" r:id="rId7"/>
    <p:sldId id="259" r:id="rId8"/>
    <p:sldId id="257" r:id="rId9"/>
    <p:sldId id="260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4537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7140" autoAdjust="0"/>
    <p:restoredTop sz="94660"/>
  </p:normalViewPr>
  <p:slideViewPr>
    <p:cSldViewPr snapToGrid="0">
      <p:cViewPr varScale="1">
        <p:scale>
          <a:sx n="42" d="100"/>
          <a:sy n="42" d="100"/>
        </p:scale>
        <p:origin x="66" y="14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1C106B-EF56-4418-AFDA-0EA2EC662A7F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4123289-477F-4C0D-AA10-C11959FDC6BF}">
      <dgm:prSet/>
      <dgm:spPr/>
      <dgm:t>
        <a:bodyPr/>
        <a:lstStyle/>
        <a:p>
          <a:pPr rtl="0"/>
          <a:r>
            <a:rPr lang="ru-RU" smtClean="0"/>
            <a:t>6. Педагог должен внимательнейшим образом вслушиваться, вглядываться во все то, что происходит в детской среде и в каждом ребенке в отдельности. Он должен уметь создавать бодрую, привлекательную обстановку для детей</a:t>
          </a:r>
          <a:endParaRPr lang="ru-RU"/>
        </a:p>
      </dgm:t>
    </dgm:pt>
    <dgm:pt modelId="{6904429A-9E11-4B12-A57F-CC79C9C59888}" type="parTrans" cxnId="{41B90475-B319-4219-B232-84EFB9C3BA25}">
      <dgm:prSet/>
      <dgm:spPr/>
      <dgm:t>
        <a:bodyPr/>
        <a:lstStyle/>
        <a:p>
          <a:endParaRPr lang="ru-RU"/>
        </a:p>
      </dgm:t>
    </dgm:pt>
    <dgm:pt modelId="{ABEA1383-70DC-4CDC-BABD-33A55FBE4CE8}" type="sibTrans" cxnId="{41B90475-B319-4219-B232-84EFB9C3BA25}">
      <dgm:prSet/>
      <dgm:spPr/>
      <dgm:t>
        <a:bodyPr/>
        <a:lstStyle/>
        <a:p>
          <a:endParaRPr lang="ru-RU"/>
        </a:p>
      </dgm:t>
    </dgm:pt>
    <dgm:pt modelId="{FFC7753A-EB64-4ACF-8E51-09B7ACE592B7}" type="pres">
      <dgm:prSet presAssocID="{4E1C106B-EF56-4418-AFDA-0EA2EC662A7F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97ADD6E-2F67-438D-AAB1-10AFB73D0C3F}" type="pres">
      <dgm:prSet presAssocID="{94123289-477F-4C0D-AA10-C11959FDC6BF}" presName="circle1" presStyleLbl="node1" presStyleIdx="0" presStyleCnt="1" custLinFactNeighborX="-8428" custLinFactNeighborY="3161"/>
      <dgm:spPr>
        <a:solidFill>
          <a:srgbClr val="FF0000"/>
        </a:solidFill>
      </dgm:spPr>
    </dgm:pt>
    <dgm:pt modelId="{0F25A3DC-5FEE-43B2-BE70-A27CC791BD0B}" type="pres">
      <dgm:prSet presAssocID="{94123289-477F-4C0D-AA10-C11959FDC6BF}" presName="space" presStyleCnt="0"/>
      <dgm:spPr/>
    </dgm:pt>
    <dgm:pt modelId="{C72A7FEE-7F5C-43A0-8616-FC2522700C78}" type="pres">
      <dgm:prSet presAssocID="{94123289-477F-4C0D-AA10-C11959FDC6BF}" presName="rect1" presStyleLbl="alignAcc1" presStyleIdx="0" presStyleCnt="1" custScaleX="100000"/>
      <dgm:spPr/>
      <dgm:t>
        <a:bodyPr/>
        <a:lstStyle/>
        <a:p>
          <a:endParaRPr lang="ru-RU"/>
        </a:p>
      </dgm:t>
    </dgm:pt>
    <dgm:pt modelId="{473B7BEE-10B7-48C6-A67A-2CD403C6060D}" type="pres">
      <dgm:prSet presAssocID="{94123289-477F-4C0D-AA10-C11959FDC6BF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1B90475-B319-4219-B232-84EFB9C3BA25}" srcId="{4E1C106B-EF56-4418-AFDA-0EA2EC662A7F}" destId="{94123289-477F-4C0D-AA10-C11959FDC6BF}" srcOrd="0" destOrd="0" parTransId="{6904429A-9E11-4B12-A57F-CC79C9C59888}" sibTransId="{ABEA1383-70DC-4CDC-BABD-33A55FBE4CE8}"/>
    <dgm:cxn modelId="{242D60D5-F711-49DE-AACE-9948125F3387}" type="presOf" srcId="{94123289-477F-4C0D-AA10-C11959FDC6BF}" destId="{C72A7FEE-7F5C-43A0-8616-FC2522700C78}" srcOrd="0" destOrd="0" presId="urn:microsoft.com/office/officeart/2005/8/layout/target3"/>
    <dgm:cxn modelId="{4D1D52E5-E13E-481C-B01E-F64FF636F38D}" type="presOf" srcId="{4E1C106B-EF56-4418-AFDA-0EA2EC662A7F}" destId="{FFC7753A-EB64-4ACF-8E51-09B7ACE592B7}" srcOrd="0" destOrd="0" presId="urn:microsoft.com/office/officeart/2005/8/layout/target3"/>
    <dgm:cxn modelId="{6D72011D-16D8-41DA-B651-692DAAE486EC}" type="presOf" srcId="{94123289-477F-4C0D-AA10-C11959FDC6BF}" destId="{473B7BEE-10B7-48C6-A67A-2CD403C6060D}" srcOrd="1" destOrd="0" presId="urn:microsoft.com/office/officeart/2005/8/layout/target3"/>
    <dgm:cxn modelId="{407C7780-741F-49D2-9564-48B563EE440E}" type="presParOf" srcId="{FFC7753A-EB64-4ACF-8E51-09B7ACE592B7}" destId="{E97ADD6E-2F67-438D-AAB1-10AFB73D0C3F}" srcOrd="0" destOrd="0" presId="urn:microsoft.com/office/officeart/2005/8/layout/target3"/>
    <dgm:cxn modelId="{14CF2430-B4AE-4C9C-A0EC-08AF9B3B4E07}" type="presParOf" srcId="{FFC7753A-EB64-4ACF-8E51-09B7ACE592B7}" destId="{0F25A3DC-5FEE-43B2-BE70-A27CC791BD0B}" srcOrd="1" destOrd="0" presId="urn:microsoft.com/office/officeart/2005/8/layout/target3"/>
    <dgm:cxn modelId="{DE73026A-7ED0-4364-8DA1-43C78BC0FF98}" type="presParOf" srcId="{FFC7753A-EB64-4ACF-8E51-09B7ACE592B7}" destId="{C72A7FEE-7F5C-43A0-8616-FC2522700C78}" srcOrd="2" destOrd="0" presId="urn:microsoft.com/office/officeart/2005/8/layout/target3"/>
    <dgm:cxn modelId="{BF40B306-38CA-47D6-985C-7EE4692C1630}" type="presParOf" srcId="{FFC7753A-EB64-4ACF-8E51-09B7ACE592B7}" destId="{473B7BEE-10B7-48C6-A67A-2CD403C6060D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B06EF7F-4260-4B25-94D6-47BAEC384919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F72EE3A5-35BF-44D9-A849-CEBB3F536558}">
      <dgm:prSet/>
      <dgm:spPr/>
      <dgm:t>
        <a:bodyPr/>
        <a:lstStyle/>
        <a:p>
          <a:pPr rtl="0"/>
          <a:r>
            <a:rPr lang="ru-RU" smtClean="0"/>
            <a:t>7. Педагог должен иметь природную способность к суггестии (внушение), и если этого нет, научиться быть привлекательным для детей через внимание к ним, через организацию с ними деятельностного взаимодействия, через поощрение и вовлечение детей в привлекательные дела</a:t>
          </a:r>
          <a:endParaRPr lang="ru-RU"/>
        </a:p>
      </dgm:t>
    </dgm:pt>
    <dgm:pt modelId="{E851178D-0717-4463-9802-360A0DF48C08}" type="parTrans" cxnId="{7C1C1F66-87A6-46BF-AFBD-62E31BB29FF8}">
      <dgm:prSet/>
      <dgm:spPr/>
      <dgm:t>
        <a:bodyPr/>
        <a:lstStyle/>
        <a:p>
          <a:endParaRPr lang="ru-RU"/>
        </a:p>
      </dgm:t>
    </dgm:pt>
    <dgm:pt modelId="{6B7C51A2-CDB9-4436-892A-A3BA053317BA}" type="sibTrans" cxnId="{7C1C1F66-87A6-46BF-AFBD-62E31BB29FF8}">
      <dgm:prSet/>
      <dgm:spPr/>
      <dgm:t>
        <a:bodyPr/>
        <a:lstStyle/>
        <a:p>
          <a:endParaRPr lang="ru-RU"/>
        </a:p>
      </dgm:t>
    </dgm:pt>
    <dgm:pt modelId="{2C2D0507-B461-47C8-BB76-0D7584926F0E}" type="pres">
      <dgm:prSet presAssocID="{EB06EF7F-4260-4B25-94D6-47BAEC384919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555E384-FD65-4257-B5F1-2F8E9801C264}" type="pres">
      <dgm:prSet presAssocID="{F72EE3A5-35BF-44D9-A849-CEBB3F536558}" presName="circle1" presStyleLbl="node1" presStyleIdx="0" presStyleCnt="1" custLinFactNeighborX="-9725" custLinFactNeighborY="1621"/>
      <dgm:spPr/>
    </dgm:pt>
    <dgm:pt modelId="{B75928F0-E1D3-4087-8FA8-CA343DD250C5}" type="pres">
      <dgm:prSet presAssocID="{F72EE3A5-35BF-44D9-A849-CEBB3F536558}" presName="space" presStyleCnt="0"/>
      <dgm:spPr/>
    </dgm:pt>
    <dgm:pt modelId="{584EDCC3-CD66-464F-AF0E-608B4AF57D82}" type="pres">
      <dgm:prSet presAssocID="{F72EE3A5-35BF-44D9-A849-CEBB3F536558}" presName="rect1" presStyleLbl="alignAcc1" presStyleIdx="0" presStyleCnt="1" custLinFactNeighborX="37" custLinFactNeighborY="-3242"/>
      <dgm:spPr/>
      <dgm:t>
        <a:bodyPr/>
        <a:lstStyle/>
        <a:p>
          <a:endParaRPr lang="ru-RU"/>
        </a:p>
      </dgm:t>
    </dgm:pt>
    <dgm:pt modelId="{7472D8CD-A31F-401D-84B5-2FEEA9C365AD}" type="pres">
      <dgm:prSet presAssocID="{F72EE3A5-35BF-44D9-A849-CEBB3F536558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C1C1F66-87A6-46BF-AFBD-62E31BB29FF8}" srcId="{EB06EF7F-4260-4B25-94D6-47BAEC384919}" destId="{F72EE3A5-35BF-44D9-A849-CEBB3F536558}" srcOrd="0" destOrd="0" parTransId="{E851178D-0717-4463-9802-360A0DF48C08}" sibTransId="{6B7C51A2-CDB9-4436-892A-A3BA053317BA}"/>
    <dgm:cxn modelId="{B41E6F3D-22FE-492B-B029-1025A7BA47A7}" type="presOf" srcId="{F72EE3A5-35BF-44D9-A849-CEBB3F536558}" destId="{7472D8CD-A31F-401D-84B5-2FEEA9C365AD}" srcOrd="1" destOrd="0" presId="urn:microsoft.com/office/officeart/2005/8/layout/target3"/>
    <dgm:cxn modelId="{59676362-2CD5-41F7-AB43-3DADB5A40DB1}" type="presOf" srcId="{F72EE3A5-35BF-44D9-A849-CEBB3F536558}" destId="{584EDCC3-CD66-464F-AF0E-608B4AF57D82}" srcOrd="0" destOrd="0" presId="urn:microsoft.com/office/officeart/2005/8/layout/target3"/>
    <dgm:cxn modelId="{E0455631-61FC-4F64-962F-958D02ABFF58}" type="presOf" srcId="{EB06EF7F-4260-4B25-94D6-47BAEC384919}" destId="{2C2D0507-B461-47C8-BB76-0D7584926F0E}" srcOrd="0" destOrd="0" presId="urn:microsoft.com/office/officeart/2005/8/layout/target3"/>
    <dgm:cxn modelId="{E07ADD54-19FE-4615-9C96-1ADB567C5C11}" type="presParOf" srcId="{2C2D0507-B461-47C8-BB76-0D7584926F0E}" destId="{0555E384-FD65-4257-B5F1-2F8E9801C264}" srcOrd="0" destOrd="0" presId="urn:microsoft.com/office/officeart/2005/8/layout/target3"/>
    <dgm:cxn modelId="{9DCBC0C6-1C5C-4EF6-BA88-11D097E2A1AE}" type="presParOf" srcId="{2C2D0507-B461-47C8-BB76-0D7584926F0E}" destId="{B75928F0-E1D3-4087-8FA8-CA343DD250C5}" srcOrd="1" destOrd="0" presId="urn:microsoft.com/office/officeart/2005/8/layout/target3"/>
    <dgm:cxn modelId="{6BC25A3C-58FF-4EAE-8717-D9E67DB36C89}" type="presParOf" srcId="{2C2D0507-B461-47C8-BB76-0D7584926F0E}" destId="{584EDCC3-CD66-464F-AF0E-608B4AF57D82}" srcOrd="2" destOrd="0" presId="urn:microsoft.com/office/officeart/2005/8/layout/target3"/>
    <dgm:cxn modelId="{E771E27C-EC29-4988-8EE8-7C6E7BD7611B}" type="presParOf" srcId="{2C2D0507-B461-47C8-BB76-0D7584926F0E}" destId="{7472D8CD-A31F-401D-84B5-2FEEA9C365AD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0EDBF2F-55BF-4F9F-A03E-44428FFBA4C0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0C87284C-D1E1-4339-81C4-F1CEEB6F158D}">
      <dgm:prSet/>
      <dgm:spPr/>
      <dgm:t>
        <a:bodyPr/>
        <a:lstStyle/>
        <a:p>
          <a:pPr rtl="0"/>
          <a:r>
            <a:rPr lang="ru-RU" dirty="0" smtClean="0"/>
            <a:t>8. Педагог добровольно отказывается от менторской позиции, умея и стараясь всегда, когда это нужно, возвышаться до детской позиции, отказываясь от пресловутого превосходства над детьми, навязывая им свое мнение, требуя от детей откровенности, вторгаясь в детскую душу, постоянно упрекая и поучая, и, наконец, научиться терпеливо ждать, когда ребенок созреет до уровня, необходимого для решения не только учебных, но и жизненных задач.</a:t>
          </a:r>
          <a:endParaRPr lang="ru-RU" dirty="0"/>
        </a:p>
      </dgm:t>
    </dgm:pt>
    <dgm:pt modelId="{D916047B-A75B-4CC9-B474-859C97209B93}" type="parTrans" cxnId="{26FE21EB-E754-44D5-8888-D74969CD03DF}">
      <dgm:prSet/>
      <dgm:spPr/>
      <dgm:t>
        <a:bodyPr/>
        <a:lstStyle/>
        <a:p>
          <a:endParaRPr lang="ru-RU"/>
        </a:p>
      </dgm:t>
    </dgm:pt>
    <dgm:pt modelId="{4F6303DD-2696-4E95-BCC1-89537E537862}" type="sibTrans" cxnId="{26FE21EB-E754-44D5-8888-D74969CD03DF}">
      <dgm:prSet/>
      <dgm:spPr/>
      <dgm:t>
        <a:bodyPr/>
        <a:lstStyle/>
        <a:p>
          <a:endParaRPr lang="ru-RU"/>
        </a:p>
      </dgm:t>
    </dgm:pt>
    <dgm:pt modelId="{FC437AE0-0FAE-48DA-84C9-6271B4FA8BA2}" type="pres">
      <dgm:prSet presAssocID="{80EDBF2F-55BF-4F9F-A03E-44428FFBA4C0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4102CBB-767D-49E7-93EA-0D205A8A2FB1}" type="pres">
      <dgm:prSet presAssocID="{0C87284C-D1E1-4339-81C4-F1CEEB6F158D}" presName="circle1" presStyleLbl="node1" presStyleIdx="0" presStyleCnt="1" custLinFactNeighborX="-9725" custLinFactNeighborY="1621"/>
      <dgm:spPr>
        <a:solidFill>
          <a:srgbClr val="00B050"/>
        </a:solidFill>
      </dgm:spPr>
    </dgm:pt>
    <dgm:pt modelId="{67EFACA4-4D0F-4D79-B0CF-A50C9EE2F21B}" type="pres">
      <dgm:prSet presAssocID="{0C87284C-D1E1-4339-81C4-F1CEEB6F158D}" presName="space" presStyleCnt="0"/>
      <dgm:spPr/>
    </dgm:pt>
    <dgm:pt modelId="{25476AE4-7716-4244-8D33-6A199AD6F3B9}" type="pres">
      <dgm:prSet presAssocID="{0C87284C-D1E1-4339-81C4-F1CEEB6F158D}" presName="rect1" presStyleLbl="alignAcc1" presStyleIdx="0" presStyleCnt="1"/>
      <dgm:spPr/>
      <dgm:t>
        <a:bodyPr/>
        <a:lstStyle/>
        <a:p>
          <a:endParaRPr lang="ru-RU"/>
        </a:p>
      </dgm:t>
    </dgm:pt>
    <dgm:pt modelId="{F4265587-1B0B-4A27-A5C6-2F13D2012497}" type="pres">
      <dgm:prSet presAssocID="{0C87284C-D1E1-4339-81C4-F1CEEB6F158D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0907204-6690-4843-90CA-58E18E36F5BA}" type="presOf" srcId="{80EDBF2F-55BF-4F9F-A03E-44428FFBA4C0}" destId="{FC437AE0-0FAE-48DA-84C9-6271B4FA8BA2}" srcOrd="0" destOrd="0" presId="urn:microsoft.com/office/officeart/2005/8/layout/target3"/>
    <dgm:cxn modelId="{26FE21EB-E754-44D5-8888-D74969CD03DF}" srcId="{80EDBF2F-55BF-4F9F-A03E-44428FFBA4C0}" destId="{0C87284C-D1E1-4339-81C4-F1CEEB6F158D}" srcOrd="0" destOrd="0" parTransId="{D916047B-A75B-4CC9-B474-859C97209B93}" sibTransId="{4F6303DD-2696-4E95-BCC1-89537E537862}"/>
    <dgm:cxn modelId="{703DEA20-86E2-4D6B-9B4B-42418EC2A61B}" type="presOf" srcId="{0C87284C-D1E1-4339-81C4-F1CEEB6F158D}" destId="{25476AE4-7716-4244-8D33-6A199AD6F3B9}" srcOrd="0" destOrd="0" presId="urn:microsoft.com/office/officeart/2005/8/layout/target3"/>
    <dgm:cxn modelId="{9DCB8B30-7043-4318-BD90-E0E79670865B}" type="presOf" srcId="{0C87284C-D1E1-4339-81C4-F1CEEB6F158D}" destId="{F4265587-1B0B-4A27-A5C6-2F13D2012497}" srcOrd="1" destOrd="0" presId="urn:microsoft.com/office/officeart/2005/8/layout/target3"/>
    <dgm:cxn modelId="{9F47EC72-7245-4363-BB02-A92BB8557E48}" type="presParOf" srcId="{FC437AE0-0FAE-48DA-84C9-6271B4FA8BA2}" destId="{C4102CBB-767D-49E7-93EA-0D205A8A2FB1}" srcOrd="0" destOrd="0" presId="urn:microsoft.com/office/officeart/2005/8/layout/target3"/>
    <dgm:cxn modelId="{AEAEA189-EA5C-46B2-9BE5-883B2322CBC1}" type="presParOf" srcId="{FC437AE0-0FAE-48DA-84C9-6271B4FA8BA2}" destId="{67EFACA4-4D0F-4D79-B0CF-A50C9EE2F21B}" srcOrd="1" destOrd="0" presId="urn:microsoft.com/office/officeart/2005/8/layout/target3"/>
    <dgm:cxn modelId="{3E321070-6552-4E9B-BE91-A28543F16D6A}" type="presParOf" srcId="{FC437AE0-0FAE-48DA-84C9-6271B4FA8BA2}" destId="{25476AE4-7716-4244-8D33-6A199AD6F3B9}" srcOrd="2" destOrd="0" presId="urn:microsoft.com/office/officeart/2005/8/layout/target3"/>
    <dgm:cxn modelId="{AD5D7586-194D-4D95-8748-D152537DDA3E}" type="presParOf" srcId="{FC437AE0-0FAE-48DA-84C9-6271B4FA8BA2}" destId="{F4265587-1B0B-4A27-A5C6-2F13D2012497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D176D83-99D2-4946-9B59-80AB5CBF6D30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95CF4F36-1465-4085-97F2-CFFE652EF9A7}">
      <dgm:prSet/>
      <dgm:spPr/>
      <dgm:t>
        <a:bodyPr/>
        <a:lstStyle/>
        <a:p>
          <a:pPr rtl="0"/>
          <a:r>
            <a:rPr lang="ru-RU" smtClean="0"/>
            <a:t>9. Педагог  должен уметь создавать  условия и возможности  для детского успеха и уметь эксклюзивно, весело, бодро и радостно поощрять  и награждать детей и их родителей, да так., чтобы не вызывать зависть у других</a:t>
          </a:r>
          <a:endParaRPr lang="ru-RU"/>
        </a:p>
      </dgm:t>
    </dgm:pt>
    <dgm:pt modelId="{BF6AFF02-FD39-438E-BA19-BC9AEC730D90}" type="parTrans" cxnId="{E54E9D9A-81C2-441E-ADC9-F211C7EDE016}">
      <dgm:prSet/>
      <dgm:spPr/>
      <dgm:t>
        <a:bodyPr/>
        <a:lstStyle/>
        <a:p>
          <a:endParaRPr lang="ru-RU"/>
        </a:p>
      </dgm:t>
    </dgm:pt>
    <dgm:pt modelId="{7EFA2D00-6783-4A7C-9DC9-C4C417A269FC}" type="sibTrans" cxnId="{E54E9D9A-81C2-441E-ADC9-F211C7EDE016}">
      <dgm:prSet/>
      <dgm:spPr/>
      <dgm:t>
        <a:bodyPr/>
        <a:lstStyle/>
        <a:p>
          <a:endParaRPr lang="ru-RU"/>
        </a:p>
      </dgm:t>
    </dgm:pt>
    <dgm:pt modelId="{BD0AD7C0-1918-4C81-937F-44DF9E2FC6D0}" type="pres">
      <dgm:prSet presAssocID="{8D176D83-99D2-4946-9B59-80AB5CBF6D30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E2307D0-8554-482A-B5F7-AB57C5D69D26}" type="pres">
      <dgm:prSet presAssocID="{95CF4F36-1465-4085-97F2-CFFE652EF9A7}" presName="circle1" presStyleLbl="node1" presStyleIdx="0" presStyleCnt="1" custLinFactNeighborX="-11589"/>
      <dgm:spPr>
        <a:solidFill>
          <a:srgbClr val="FFFF00"/>
        </a:solidFill>
      </dgm:spPr>
    </dgm:pt>
    <dgm:pt modelId="{6C02264D-B288-4887-9B08-47C62943AF7C}" type="pres">
      <dgm:prSet presAssocID="{95CF4F36-1465-4085-97F2-CFFE652EF9A7}" presName="space" presStyleCnt="0"/>
      <dgm:spPr/>
    </dgm:pt>
    <dgm:pt modelId="{9B9F570E-8371-4AAE-9510-F7432C7652AA}" type="pres">
      <dgm:prSet presAssocID="{95CF4F36-1465-4085-97F2-CFFE652EF9A7}" presName="rect1" presStyleLbl="alignAcc1" presStyleIdx="0" presStyleCnt="1" custLinFactNeighborX="921"/>
      <dgm:spPr/>
      <dgm:t>
        <a:bodyPr/>
        <a:lstStyle/>
        <a:p>
          <a:endParaRPr lang="ru-RU"/>
        </a:p>
      </dgm:t>
    </dgm:pt>
    <dgm:pt modelId="{0A956057-6B32-4942-BC34-2C55D45B80EB}" type="pres">
      <dgm:prSet presAssocID="{95CF4F36-1465-4085-97F2-CFFE652EF9A7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BF90133-78FA-471A-A414-2A93807397D2}" type="presOf" srcId="{95CF4F36-1465-4085-97F2-CFFE652EF9A7}" destId="{0A956057-6B32-4942-BC34-2C55D45B80EB}" srcOrd="1" destOrd="0" presId="urn:microsoft.com/office/officeart/2005/8/layout/target3"/>
    <dgm:cxn modelId="{02543917-2442-465F-BD77-846D459EF16A}" type="presOf" srcId="{8D176D83-99D2-4946-9B59-80AB5CBF6D30}" destId="{BD0AD7C0-1918-4C81-937F-44DF9E2FC6D0}" srcOrd="0" destOrd="0" presId="urn:microsoft.com/office/officeart/2005/8/layout/target3"/>
    <dgm:cxn modelId="{E16E7EC2-9F8A-4E9D-BC02-AEC878A848AE}" type="presOf" srcId="{95CF4F36-1465-4085-97F2-CFFE652EF9A7}" destId="{9B9F570E-8371-4AAE-9510-F7432C7652AA}" srcOrd="0" destOrd="0" presId="urn:microsoft.com/office/officeart/2005/8/layout/target3"/>
    <dgm:cxn modelId="{E54E9D9A-81C2-441E-ADC9-F211C7EDE016}" srcId="{8D176D83-99D2-4946-9B59-80AB5CBF6D30}" destId="{95CF4F36-1465-4085-97F2-CFFE652EF9A7}" srcOrd="0" destOrd="0" parTransId="{BF6AFF02-FD39-438E-BA19-BC9AEC730D90}" sibTransId="{7EFA2D00-6783-4A7C-9DC9-C4C417A269FC}"/>
    <dgm:cxn modelId="{9E33846C-669A-40FD-BF39-09F81B93E13F}" type="presParOf" srcId="{BD0AD7C0-1918-4C81-937F-44DF9E2FC6D0}" destId="{8E2307D0-8554-482A-B5F7-AB57C5D69D26}" srcOrd="0" destOrd="0" presId="urn:microsoft.com/office/officeart/2005/8/layout/target3"/>
    <dgm:cxn modelId="{02457CCF-5266-4392-B551-D0DDDC6C52C4}" type="presParOf" srcId="{BD0AD7C0-1918-4C81-937F-44DF9E2FC6D0}" destId="{6C02264D-B288-4887-9B08-47C62943AF7C}" srcOrd="1" destOrd="0" presId="urn:microsoft.com/office/officeart/2005/8/layout/target3"/>
    <dgm:cxn modelId="{71D0D58F-63FB-477F-9A40-ADB9D4899BF0}" type="presParOf" srcId="{BD0AD7C0-1918-4C81-937F-44DF9E2FC6D0}" destId="{9B9F570E-8371-4AAE-9510-F7432C7652AA}" srcOrd="2" destOrd="0" presId="urn:microsoft.com/office/officeart/2005/8/layout/target3"/>
    <dgm:cxn modelId="{00357154-5B09-40E3-983F-832B7C12C14D}" type="presParOf" srcId="{BD0AD7C0-1918-4C81-937F-44DF9E2FC6D0}" destId="{0A956057-6B32-4942-BC34-2C55D45B80EB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D207721-F3D3-4921-AED4-BD790877C31D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3D995CC6-C8B4-4CF5-A329-99A05DB6565B}">
      <dgm:prSet/>
      <dgm:spPr/>
      <dgm:t>
        <a:bodyPr/>
        <a:lstStyle/>
        <a:p>
          <a:pPr rtl="0"/>
          <a:r>
            <a:rPr lang="ru-RU" smtClean="0"/>
            <a:t>10. Умение  в режиме свободного общения создавать необходимые условия для широкого, демократического участия детей и в процессах.</a:t>
          </a:r>
          <a:endParaRPr lang="ru-RU"/>
        </a:p>
      </dgm:t>
    </dgm:pt>
    <dgm:pt modelId="{69011F02-A0BB-4A6D-8FDC-8998F012DABA}" type="parTrans" cxnId="{5CD6136B-86F6-4F2A-AE1C-90DA9E151771}">
      <dgm:prSet/>
      <dgm:spPr/>
      <dgm:t>
        <a:bodyPr/>
        <a:lstStyle/>
        <a:p>
          <a:endParaRPr lang="ru-RU"/>
        </a:p>
      </dgm:t>
    </dgm:pt>
    <dgm:pt modelId="{352E925A-C943-40AC-94E3-2530B9270E8D}" type="sibTrans" cxnId="{5CD6136B-86F6-4F2A-AE1C-90DA9E151771}">
      <dgm:prSet/>
      <dgm:spPr/>
      <dgm:t>
        <a:bodyPr/>
        <a:lstStyle/>
        <a:p>
          <a:endParaRPr lang="ru-RU"/>
        </a:p>
      </dgm:t>
    </dgm:pt>
    <dgm:pt modelId="{3C5B0FA0-111F-4CF5-85AB-C1AC3CF3EFF6}" type="pres">
      <dgm:prSet presAssocID="{5D207721-F3D3-4921-AED4-BD790877C31D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16E6835-C315-4DF7-A7F2-1585599ED26F}" type="pres">
      <dgm:prSet presAssocID="{3D995CC6-C8B4-4CF5-A329-99A05DB6565B}" presName="circle1" presStyleLbl="node1" presStyleIdx="0" presStyleCnt="1" custLinFactNeighborX="-12643" custLinFactNeighborY="-4214"/>
      <dgm:spPr>
        <a:solidFill>
          <a:srgbClr val="7030A0"/>
        </a:solidFill>
      </dgm:spPr>
    </dgm:pt>
    <dgm:pt modelId="{408E7594-5E2D-4D08-AB95-0CF314591B18}" type="pres">
      <dgm:prSet presAssocID="{3D995CC6-C8B4-4CF5-A329-99A05DB6565B}" presName="space" presStyleCnt="0"/>
      <dgm:spPr/>
    </dgm:pt>
    <dgm:pt modelId="{4114A0B6-A611-498F-AF7C-E164E873EBDE}" type="pres">
      <dgm:prSet presAssocID="{3D995CC6-C8B4-4CF5-A329-99A05DB6565B}" presName="rect1" presStyleLbl="alignAcc1" presStyleIdx="0" presStyleCnt="1" custLinFactNeighborX="2666" custLinFactNeighborY="-2107"/>
      <dgm:spPr/>
      <dgm:t>
        <a:bodyPr/>
        <a:lstStyle/>
        <a:p>
          <a:endParaRPr lang="ru-RU"/>
        </a:p>
      </dgm:t>
    </dgm:pt>
    <dgm:pt modelId="{C391F485-F14F-470B-9284-BF35AD56879A}" type="pres">
      <dgm:prSet presAssocID="{3D995CC6-C8B4-4CF5-A329-99A05DB6565B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CD6136B-86F6-4F2A-AE1C-90DA9E151771}" srcId="{5D207721-F3D3-4921-AED4-BD790877C31D}" destId="{3D995CC6-C8B4-4CF5-A329-99A05DB6565B}" srcOrd="0" destOrd="0" parTransId="{69011F02-A0BB-4A6D-8FDC-8998F012DABA}" sibTransId="{352E925A-C943-40AC-94E3-2530B9270E8D}"/>
    <dgm:cxn modelId="{6F1815B5-1610-4AA6-A140-D9E8789E12BE}" type="presOf" srcId="{3D995CC6-C8B4-4CF5-A329-99A05DB6565B}" destId="{4114A0B6-A611-498F-AF7C-E164E873EBDE}" srcOrd="0" destOrd="0" presId="urn:microsoft.com/office/officeart/2005/8/layout/target3"/>
    <dgm:cxn modelId="{242C244F-DCF9-4E27-9046-7B546BC71DBA}" type="presOf" srcId="{5D207721-F3D3-4921-AED4-BD790877C31D}" destId="{3C5B0FA0-111F-4CF5-85AB-C1AC3CF3EFF6}" srcOrd="0" destOrd="0" presId="urn:microsoft.com/office/officeart/2005/8/layout/target3"/>
    <dgm:cxn modelId="{27B08664-0FDB-4EF8-9111-3E8D9BE756B9}" type="presOf" srcId="{3D995CC6-C8B4-4CF5-A329-99A05DB6565B}" destId="{C391F485-F14F-470B-9284-BF35AD56879A}" srcOrd="1" destOrd="0" presId="urn:microsoft.com/office/officeart/2005/8/layout/target3"/>
    <dgm:cxn modelId="{5763352B-4607-4386-A98F-F7D41A9067B6}" type="presParOf" srcId="{3C5B0FA0-111F-4CF5-85AB-C1AC3CF3EFF6}" destId="{616E6835-C315-4DF7-A7F2-1585599ED26F}" srcOrd="0" destOrd="0" presId="urn:microsoft.com/office/officeart/2005/8/layout/target3"/>
    <dgm:cxn modelId="{1804EF76-AC54-470F-A3C6-6985EE8534D7}" type="presParOf" srcId="{3C5B0FA0-111F-4CF5-85AB-C1AC3CF3EFF6}" destId="{408E7594-5E2D-4D08-AB95-0CF314591B18}" srcOrd="1" destOrd="0" presId="urn:microsoft.com/office/officeart/2005/8/layout/target3"/>
    <dgm:cxn modelId="{19A214EF-544D-4996-80E4-E616E1CE73ED}" type="presParOf" srcId="{3C5B0FA0-111F-4CF5-85AB-C1AC3CF3EFF6}" destId="{4114A0B6-A611-498F-AF7C-E164E873EBDE}" srcOrd="2" destOrd="0" presId="urn:microsoft.com/office/officeart/2005/8/layout/target3"/>
    <dgm:cxn modelId="{FA59013A-F08F-4106-868F-EC6CEACD8AF7}" type="presParOf" srcId="{3C5B0FA0-111F-4CF5-85AB-C1AC3CF3EFF6}" destId="{C391F485-F14F-470B-9284-BF35AD56879A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AD875D7-6727-490B-8B31-0CE46D79A45A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D9E851C6-1CBF-46B0-871E-59569EDF4F07}">
      <dgm:prSet/>
      <dgm:spPr/>
      <dgm:t>
        <a:bodyPr/>
        <a:lstStyle/>
        <a:p>
          <a:pPr rtl="0"/>
          <a:r>
            <a:rPr lang="ru-RU" smtClean="0"/>
            <a:t>11. Умение привносить вкус и ощущение радости, успеха, уверенности, бодрости, оптимизма в образовательный  процесс</a:t>
          </a:r>
          <a:endParaRPr lang="ru-RU"/>
        </a:p>
      </dgm:t>
    </dgm:pt>
    <dgm:pt modelId="{BFEFB06E-45E6-43D1-A9D2-6692D73D18EE}" type="parTrans" cxnId="{C2130B9A-8D28-4AAF-928B-FA37116D8B6E}">
      <dgm:prSet/>
      <dgm:spPr/>
      <dgm:t>
        <a:bodyPr/>
        <a:lstStyle/>
        <a:p>
          <a:endParaRPr lang="ru-RU"/>
        </a:p>
      </dgm:t>
    </dgm:pt>
    <dgm:pt modelId="{54707D30-322C-4429-8859-F970FFBF8B34}" type="sibTrans" cxnId="{C2130B9A-8D28-4AAF-928B-FA37116D8B6E}">
      <dgm:prSet/>
      <dgm:spPr/>
      <dgm:t>
        <a:bodyPr/>
        <a:lstStyle/>
        <a:p>
          <a:endParaRPr lang="ru-RU"/>
        </a:p>
      </dgm:t>
    </dgm:pt>
    <dgm:pt modelId="{4BBBB8CC-8E7F-4E36-AC7F-79539E55D247}" type="pres">
      <dgm:prSet presAssocID="{6AD875D7-6727-490B-8B31-0CE46D79A45A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F423EEC-BD26-463A-AE06-4581B7F065D8}" type="pres">
      <dgm:prSet presAssocID="{D9E851C6-1CBF-46B0-871E-59569EDF4F07}" presName="circle1" presStyleLbl="node1" presStyleIdx="0" presStyleCnt="1" custLinFactNeighborX="-11589"/>
      <dgm:spPr>
        <a:solidFill>
          <a:schemeClr val="tx1"/>
        </a:solidFill>
      </dgm:spPr>
    </dgm:pt>
    <dgm:pt modelId="{E4BE8BE5-3855-42B3-945B-758E6B4476CA}" type="pres">
      <dgm:prSet presAssocID="{D9E851C6-1CBF-46B0-871E-59569EDF4F07}" presName="space" presStyleCnt="0"/>
      <dgm:spPr/>
    </dgm:pt>
    <dgm:pt modelId="{22A3E3B0-D8CB-408E-99F4-B776CF8BD52D}" type="pres">
      <dgm:prSet presAssocID="{D9E851C6-1CBF-46B0-871E-59569EDF4F07}" presName="rect1" presStyleLbl="alignAcc1" presStyleIdx="0" presStyleCnt="1" custLinFactNeighborX="1138"/>
      <dgm:spPr/>
      <dgm:t>
        <a:bodyPr/>
        <a:lstStyle/>
        <a:p>
          <a:endParaRPr lang="ru-RU"/>
        </a:p>
      </dgm:t>
    </dgm:pt>
    <dgm:pt modelId="{3118DEF8-64F2-4484-860E-6D383B106CD8}" type="pres">
      <dgm:prSet presAssocID="{D9E851C6-1CBF-46B0-871E-59569EDF4F07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23F2183-FC3E-4BEA-BA81-56B8A786DD94}" type="presOf" srcId="{D9E851C6-1CBF-46B0-871E-59569EDF4F07}" destId="{3118DEF8-64F2-4484-860E-6D383B106CD8}" srcOrd="1" destOrd="0" presId="urn:microsoft.com/office/officeart/2005/8/layout/target3"/>
    <dgm:cxn modelId="{C2130B9A-8D28-4AAF-928B-FA37116D8B6E}" srcId="{6AD875D7-6727-490B-8B31-0CE46D79A45A}" destId="{D9E851C6-1CBF-46B0-871E-59569EDF4F07}" srcOrd="0" destOrd="0" parTransId="{BFEFB06E-45E6-43D1-A9D2-6692D73D18EE}" sibTransId="{54707D30-322C-4429-8859-F970FFBF8B34}"/>
    <dgm:cxn modelId="{5E6897CB-1A7C-4E43-AB8A-E3772A8BA777}" type="presOf" srcId="{6AD875D7-6727-490B-8B31-0CE46D79A45A}" destId="{4BBBB8CC-8E7F-4E36-AC7F-79539E55D247}" srcOrd="0" destOrd="0" presId="urn:microsoft.com/office/officeart/2005/8/layout/target3"/>
    <dgm:cxn modelId="{99B46A99-DADC-4C8C-9EBA-FF7F15D927F3}" type="presOf" srcId="{D9E851C6-1CBF-46B0-871E-59569EDF4F07}" destId="{22A3E3B0-D8CB-408E-99F4-B776CF8BD52D}" srcOrd="0" destOrd="0" presId="urn:microsoft.com/office/officeart/2005/8/layout/target3"/>
    <dgm:cxn modelId="{7BEF645B-D582-426B-B083-BCE095458C02}" type="presParOf" srcId="{4BBBB8CC-8E7F-4E36-AC7F-79539E55D247}" destId="{0F423EEC-BD26-463A-AE06-4581B7F065D8}" srcOrd="0" destOrd="0" presId="urn:microsoft.com/office/officeart/2005/8/layout/target3"/>
    <dgm:cxn modelId="{1CB20F98-31E1-4B71-83B7-046563F7BF64}" type="presParOf" srcId="{4BBBB8CC-8E7F-4E36-AC7F-79539E55D247}" destId="{E4BE8BE5-3855-42B3-945B-758E6B4476CA}" srcOrd="1" destOrd="0" presId="urn:microsoft.com/office/officeart/2005/8/layout/target3"/>
    <dgm:cxn modelId="{7307C61A-15C7-4B97-A5BA-B875C038A4AC}" type="presParOf" srcId="{4BBBB8CC-8E7F-4E36-AC7F-79539E55D247}" destId="{22A3E3B0-D8CB-408E-99F4-B776CF8BD52D}" srcOrd="2" destOrd="0" presId="urn:microsoft.com/office/officeart/2005/8/layout/target3"/>
    <dgm:cxn modelId="{EA9D4696-5AF5-4CA0-9137-A85C5D373694}" type="presParOf" srcId="{4BBBB8CC-8E7F-4E36-AC7F-79539E55D247}" destId="{3118DEF8-64F2-4484-860E-6D383B106CD8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3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DB6BC-E58B-4AA6-B86D-6D9CF83783B7}" type="datetimeFigureOut">
              <a:rPr lang="ru-RU" smtClean="0"/>
              <a:t>01.05.2025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F3538-E91C-429E-AAF6-33150A0EA4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300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DB6BC-E58B-4AA6-B86D-6D9CF83783B7}" type="datetimeFigureOut">
              <a:rPr lang="ru-RU" smtClean="0"/>
              <a:t>01.05.2025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F3538-E91C-429E-AAF6-33150A0EA4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0860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DB6BC-E58B-4AA6-B86D-6D9CF83783B7}" type="datetimeFigureOut">
              <a:rPr lang="ru-RU" smtClean="0"/>
              <a:t>01.05.2025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F3538-E91C-429E-AAF6-33150A0EA4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8281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DB6BC-E58B-4AA6-B86D-6D9CF83783B7}" type="datetimeFigureOut">
              <a:rPr lang="ru-RU" smtClean="0"/>
              <a:t>01.05.2025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F3538-E91C-429E-AAF6-33150A0EA4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1288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DB6BC-E58B-4AA6-B86D-6D9CF83783B7}" type="datetimeFigureOut">
              <a:rPr lang="ru-RU" smtClean="0"/>
              <a:t>01.05.2025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F3538-E91C-429E-AAF6-33150A0EA4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1700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DB6BC-E58B-4AA6-B86D-6D9CF83783B7}" type="datetimeFigureOut">
              <a:rPr lang="ru-RU" smtClean="0"/>
              <a:t>01.05.2025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F3538-E91C-429E-AAF6-33150A0EA4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6829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DB6BC-E58B-4AA6-B86D-6D9CF83783B7}" type="datetimeFigureOut">
              <a:rPr lang="ru-RU" smtClean="0"/>
              <a:t>01.05.2025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F3538-E91C-429E-AAF6-33150A0EA4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3849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DB6BC-E58B-4AA6-B86D-6D9CF83783B7}" type="datetimeFigureOut">
              <a:rPr lang="ru-RU" smtClean="0"/>
              <a:t>01.05.2025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F3538-E91C-429E-AAF6-33150A0EA4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4115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DB6BC-E58B-4AA6-B86D-6D9CF83783B7}" type="datetimeFigureOut">
              <a:rPr lang="ru-RU" smtClean="0"/>
              <a:t>01.05.2025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F3538-E91C-429E-AAF6-33150A0EA4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7751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DB6BC-E58B-4AA6-B86D-6D9CF83783B7}" type="datetimeFigureOut">
              <a:rPr lang="ru-RU" smtClean="0"/>
              <a:t>01.05.2025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F3538-E91C-429E-AAF6-33150A0EA4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204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DB6BC-E58B-4AA6-B86D-6D9CF83783B7}" type="datetimeFigureOut">
              <a:rPr lang="ru-RU" smtClean="0"/>
              <a:t>01.05.2025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F3538-E91C-429E-AAF6-33150A0EA4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9956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2DB6BC-E58B-4AA6-B86D-6D9CF83783B7}" type="datetimeFigureOut">
              <a:rPr lang="ru-RU" smtClean="0"/>
              <a:t>01.05.2025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9F3538-E91C-429E-AAF6-33150A0EA4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8214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26" Type="http://schemas.microsoft.com/office/2007/relationships/diagramDrawing" Target="../diagrams/drawing5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5" Type="http://schemas.openxmlformats.org/officeDocument/2006/relationships/diagramColors" Target="../diagrams/colors5.xml"/><Relationship Id="rId33" Type="http://schemas.openxmlformats.org/officeDocument/2006/relationships/image" Target="../media/image5.jpg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29" Type="http://schemas.openxmlformats.org/officeDocument/2006/relationships/diagramQuickStyle" Target="../diagrams/quickStyle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24" Type="http://schemas.openxmlformats.org/officeDocument/2006/relationships/diagramQuickStyle" Target="../diagrams/quickStyle5.xml"/><Relationship Id="rId32" Type="http://schemas.openxmlformats.org/officeDocument/2006/relationships/image" Target="../media/image4.jpeg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23" Type="http://schemas.openxmlformats.org/officeDocument/2006/relationships/diagramLayout" Target="../diagrams/layout5.xml"/><Relationship Id="rId28" Type="http://schemas.openxmlformats.org/officeDocument/2006/relationships/diagramLayout" Target="../diagrams/layout6.xml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31" Type="http://schemas.microsoft.com/office/2007/relationships/diagramDrawing" Target="../diagrams/drawing6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Relationship Id="rId22" Type="http://schemas.openxmlformats.org/officeDocument/2006/relationships/diagramData" Target="../diagrams/data5.xml"/><Relationship Id="rId27" Type="http://schemas.openxmlformats.org/officeDocument/2006/relationships/diagramData" Target="../diagrams/data6.xml"/><Relationship Id="rId30" Type="http://schemas.openxmlformats.org/officeDocument/2006/relationships/diagramColors" Target="../diagrams/colors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9828" y="751637"/>
            <a:ext cx="8947052" cy="6106363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5270693" y="1834550"/>
            <a:ext cx="6944751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Педагогический Совет</a:t>
            </a:r>
          </a:p>
          <a:p>
            <a:pPr algn="ctr"/>
            <a:r>
              <a:rPr lang="ru-RU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Тема:</a:t>
            </a:r>
            <a:r>
              <a:rPr lang="ru-RU" sz="5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5400" i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«Современный педагог»</a:t>
            </a:r>
            <a:endParaRPr lang="ru-RU" sz="5400" b="0" i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3218" y="309489"/>
            <a:ext cx="119387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дошкольное образовательное учреждение 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развития ребенка – детский сад № 33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Красносельского района Санкт - Петербурга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42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98947" y="5721176"/>
            <a:ext cx="75212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i="1" cap="none" spc="0" dirty="0" smtClean="0">
                <a:ln w="0"/>
                <a:solidFill>
                  <a:schemeClr val="tx1"/>
                </a:solidFill>
              </a:rPr>
              <a:t>Спасибо за внимание</a:t>
            </a:r>
            <a:endParaRPr lang="ru-RU" sz="5400" b="0" i="1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39069" y="1266780"/>
            <a:ext cx="28835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899" y="209070"/>
            <a:ext cx="8616777" cy="573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08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9022" y="543435"/>
            <a:ext cx="11111616" cy="54014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b="1" i="1" dirty="0">
                <a:solidFill>
                  <a:srgbClr val="000000"/>
                </a:solidFill>
                <a:latin typeface="Open Sans"/>
                <a:ea typeface="Times New Roman" panose="02020603050405020304" pitchFamily="18" charset="0"/>
                <a:cs typeface="Times New Roman" panose="02020603050405020304" pitchFamily="18" charset="0"/>
              </a:rPr>
              <a:t>Цель педсовета:</a:t>
            </a:r>
            <a:endParaRPr lang="ru-RU" sz="20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Open Sans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Разработать модель личности педагога в современном ДОУ и определить черты личности, влияющие на авторитет педагога</a:t>
            </a:r>
            <a:endParaRPr lang="ru-RU" sz="2400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Open Sans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b="1" i="1" dirty="0">
                <a:solidFill>
                  <a:srgbClr val="000000"/>
                </a:solidFill>
                <a:latin typeface="Open Sans"/>
                <a:ea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2800" b="1" i="1" dirty="0" smtClean="0">
                <a:solidFill>
                  <a:srgbClr val="000000"/>
                </a:solidFill>
                <a:latin typeface="Open Sans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000" i="1" dirty="0">
                <a:solidFill>
                  <a:srgbClr val="000000"/>
                </a:solidFill>
                <a:latin typeface="Open Sans"/>
                <a:ea typeface="Times New Roman" panose="02020603050405020304" pitchFamily="18" charset="0"/>
                <a:cs typeface="Times New Roman" panose="02020603050405020304" pitchFamily="18" charset="0"/>
              </a:rPr>
              <a:t>Рассмотреть основные черты личности педагога в современном ДОУ.</a:t>
            </a:r>
            <a:endParaRPr lang="ru-RU" sz="20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000" i="1" dirty="0">
                <a:solidFill>
                  <a:srgbClr val="000000"/>
                </a:solidFill>
                <a:latin typeface="Open Sans"/>
                <a:ea typeface="Times New Roman" panose="02020603050405020304" pitchFamily="18" charset="0"/>
                <a:cs typeface="Times New Roman" panose="02020603050405020304" pitchFamily="18" charset="0"/>
              </a:rPr>
              <a:t>Обозначить психологическую основу к современному «Портрету педагога».</a:t>
            </a:r>
            <a:endParaRPr lang="ru-RU" sz="20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000" i="1" dirty="0">
                <a:solidFill>
                  <a:srgbClr val="000000"/>
                </a:solidFill>
                <a:latin typeface="Open Sans"/>
                <a:ea typeface="Times New Roman" panose="02020603050405020304" pitchFamily="18" charset="0"/>
                <a:cs typeface="Times New Roman" panose="02020603050405020304" pitchFamily="18" charset="0"/>
              </a:rPr>
              <a:t>Определить черты личности педагога, влияющие на формирование авторитета педагога.</a:t>
            </a:r>
            <a:endParaRPr lang="ru-RU" sz="20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000" i="1" dirty="0">
                <a:solidFill>
                  <a:srgbClr val="000000"/>
                </a:solidFill>
                <a:latin typeface="Open Sans"/>
                <a:ea typeface="Times New Roman" panose="02020603050405020304" pitchFamily="18" charset="0"/>
                <a:cs typeface="Times New Roman" panose="02020603050405020304" pitchFamily="18" charset="0"/>
              </a:rPr>
              <a:t>Определить черты личности, влияющие на успешность педагогического труда.</a:t>
            </a:r>
            <a:endParaRPr lang="ru-RU" sz="20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000" i="1" dirty="0">
                <a:solidFill>
                  <a:srgbClr val="000000"/>
                </a:solidFill>
                <a:latin typeface="Open Sans"/>
                <a:ea typeface="Times New Roman" panose="02020603050405020304" pitchFamily="18" charset="0"/>
                <a:cs typeface="Times New Roman" panose="02020603050405020304" pitchFamily="18" charset="0"/>
              </a:rPr>
              <a:t>Ознакомить с рекомендациями по формированию качеств современного педагога.</a:t>
            </a:r>
            <a:endParaRPr lang="ru-RU" sz="20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000" i="1" dirty="0">
                <a:solidFill>
                  <a:srgbClr val="000000"/>
                </a:solidFill>
                <a:latin typeface="Open Sans"/>
                <a:ea typeface="Times New Roman" panose="02020603050405020304" pitchFamily="18" charset="0"/>
                <a:cs typeface="Times New Roman" panose="02020603050405020304" pitchFamily="18" charset="0"/>
              </a:rPr>
              <a:t>Научить педагогов проводить самоанализ личностных профессионально значимых качеств, необходимых современному педагогу</a:t>
            </a:r>
            <a:r>
              <a:rPr lang="ru-RU" sz="2000" i="1" dirty="0" smtClean="0">
                <a:solidFill>
                  <a:srgbClr val="000000"/>
                </a:solidFill>
                <a:latin typeface="Open Sans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0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1500">
              <a:srgbClr val="D2D2D2"/>
            </a:gs>
            <a:gs pos="63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218" y="0"/>
            <a:ext cx="984408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«Педагог – это человек,  который учится всю жизнь. Только в этом случае он обретает право учить» </a:t>
            </a:r>
            <a:r>
              <a:rPr lang="ru-RU" sz="2400" b="1" i="1" dirty="0" smtClean="0"/>
              <a:t>В.М. </a:t>
            </a:r>
            <a:r>
              <a:rPr lang="ru-RU" sz="2400" b="1" i="1" dirty="0" err="1" smtClean="0"/>
              <a:t>Лизинский</a:t>
            </a:r>
            <a:endParaRPr lang="ru-RU" sz="2400" b="1" i="1" dirty="0" smtClean="0"/>
          </a:p>
          <a:p>
            <a:endParaRPr lang="ru-RU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90512" y="803493"/>
            <a:ext cx="11653838" cy="572464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</a:rPr>
              <a:t>Признаки отличного </a:t>
            </a:r>
            <a:r>
              <a:rPr lang="ru-RU" sz="2400" b="1" dirty="0" smtClean="0">
                <a:solidFill>
                  <a:srgbClr val="0070C0"/>
                </a:solidFill>
              </a:rPr>
              <a:t>учителя (учитель </a:t>
            </a:r>
            <a:r>
              <a:rPr lang="ru-RU" sz="2400" b="1" dirty="0">
                <a:solidFill>
                  <a:srgbClr val="0070C0"/>
                </a:solidFill>
              </a:rPr>
              <a:t>от бога</a:t>
            </a:r>
            <a:r>
              <a:rPr lang="ru-RU" sz="2400" b="1" dirty="0" smtClean="0">
                <a:solidFill>
                  <a:srgbClr val="0070C0"/>
                </a:solidFill>
              </a:rPr>
              <a:t>)</a:t>
            </a:r>
            <a:endParaRPr lang="ru-RU" sz="2400" b="1" dirty="0">
              <a:solidFill>
                <a:srgbClr val="0070C0"/>
              </a:solidFill>
            </a:endParaRPr>
          </a:p>
          <a:p>
            <a:pPr algn="just"/>
            <a:r>
              <a:rPr lang="ru-RU" dirty="0" smtClean="0"/>
              <a:t>- </a:t>
            </a:r>
            <a:r>
              <a:rPr lang="ru-RU" b="1" i="1" dirty="0" smtClean="0"/>
              <a:t>Талантлив и</a:t>
            </a:r>
            <a:r>
              <a:rPr lang="ru-RU" b="1" i="1" dirty="0"/>
              <a:t>, как всякий талантливый человек, талантлив </a:t>
            </a:r>
            <a:r>
              <a:rPr lang="ru-RU" b="1" i="1" dirty="0" smtClean="0"/>
              <a:t>многосторонне.</a:t>
            </a:r>
          </a:p>
          <a:p>
            <a:pPr algn="just"/>
            <a:r>
              <a:rPr lang="ru-RU" dirty="0" smtClean="0"/>
              <a:t>- </a:t>
            </a:r>
            <a:r>
              <a:rPr lang="ru-RU" b="1" i="1" dirty="0" smtClean="0"/>
              <a:t>Любопытен </a:t>
            </a:r>
            <a:r>
              <a:rPr lang="ru-RU" b="1" i="1" dirty="0"/>
              <a:t>и любознателен</a:t>
            </a:r>
            <a:r>
              <a:rPr lang="ru-RU" b="1" i="1" dirty="0" smtClean="0"/>
              <a:t>.</a:t>
            </a:r>
            <a:endParaRPr lang="ru-RU" dirty="0"/>
          </a:p>
          <a:p>
            <a:pPr marL="285750" indent="-285750" algn="just">
              <a:buFontTx/>
              <a:buChar char="-"/>
            </a:pPr>
            <a:r>
              <a:rPr lang="ru-RU" b="1" i="1" dirty="0" smtClean="0"/>
              <a:t>В </a:t>
            </a:r>
            <a:r>
              <a:rPr lang="ru-RU" b="1" i="1" dirty="0"/>
              <a:t>высокой степени креативен: творчески учит, творчески </a:t>
            </a:r>
            <a:r>
              <a:rPr lang="ru-RU" b="1" i="1" dirty="0" smtClean="0"/>
              <a:t>воспитывает</a:t>
            </a:r>
            <a:r>
              <a:rPr lang="ru-RU" b="1" i="1" dirty="0"/>
              <a:t>, научает </a:t>
            </a:r>
            <a:r>
              <a:rPr lang="ru-RU" b="1" i="1" dirty="0" smtClean="0"/>
              <a:t>и</a:t>
            </a:r>
          </a:p>
          <a:p>
            <a:pPr algn="just"/>
            <a:r>
              <a:rPr lang="ru-RU" b="1" i="1" dirty="0" smtClean="0"/>
              <a:t>поощряет </a:t>
            </a:r>
            <a:r>
              <a:rPr lang="ru-RU" b="1" i="1" dirty="0"/>
              <a:t>творчество</a:t>
            </a:r>
            <a:r>
              <a:rPr lang="ru-RU" b="1" i="1" dirty="0" smtClean="0"/>
              <a:t>.</a:t>
            </a:r>
            <a:endParaRPr lang="ru-RU" dirty="0"/>
          </a:p>
          <a:p>
            <a:pPr marL="285750" indent="-285750" algn="just">
              <a:buFontTx/>
              <a:buChar char="-"/>
            </a:pPr>
            <a:r>
              <a:rPr lang="ru-RU" b="1" i="1" dirty="0" smtClean="0"/>
              <a:t>Понимает </a:t>
            </a:r>
            <a:r>
              <a:rPr lang="ru-RU" b="1" i="1" dirty="0"/>
              <a:t>свою профессиональную деятельность не как работу, </a:t>
            </a:r>
            <a:r>
              <a:rPr lang="ru-RU" b="1" i="1" dirty="0" smtClean="0"/>
              <a:t>а как </a:t>
            </a:r>
          </a:p>
          <a:p>
            <a:pPr algn="just"/>
            <a:r>
              <a:rPr lang="ru-RU" b="1" i="1" dirty="0" smtClean="0"/>
              <a:t>гражданское </a:t>
            </a:r>
            <a:r>
              <a:rPr lang="ru-RU" b="1" i="1" dirty="0"/>
              <a:t>служение общественным идеалам и </a:t>
            </a:r>
            <a:r>
              <a:rPr lang="ru-RU" b="1" i="1" dirty="0" smtClean="0"/>
              <a:t>общечеловеческим ценностям.</a:t>
            </a:r>
            <a:endParaRPr lang="ru-RU" dirty="0"/>
          </a:p>
          <a:p>
            <a:pPr algn="just"/>
            <a:r>
              <a:rPr lang="ru-RU" dirty="0" smtClean="0"/>
              <a:t>- </a:t>
            </a:r>
            <a:r>
              <a:rPr lang="ru-RU" b="1" i="1" dirty="0" smtClean="0"/>
              <a:t>На занятиях </a:t>
            </a:r>
            <a:r>
              <a:rPr lang="ru-RU" b="1" i="1" dirty="0"/>
              <a:t>дети </a:t>
            </a:r>
            <a:r>
              <a:rPr lang="ru-RU" b="1" i="1" dirty="0" smtClean="0"/>
              <a:t> возвышаются над </a:t>
            </a:r>
            <a:r>
              <a:rPr lang="ru-RU" b="1" i="1" dirty="0"/>
              <a:t>бездной прозаического до уровня взволнованного и восторженного </a:t>
            </a:r>
            <a:r>
              <a:rPr lang="ru-RU" b="1" i="1" dirty="0" smtClean="0"/>
              <a:t>овладения </a:t>
            </a:r>
            <a:r>
              <a:rPr lang="ru-RU" b="1" i="1" dirty="0"/>
              <a:t>знаниями, при этом </a:t>
            </a:r>
            <a:r>
              <a:rPr lang="ru-RU" b="1" i="1" dirty="0" smtClean="0"/>
              <a:t> </a:t>
            </a:r>
            <a:r>
              <a:rPr lang="ru-RU" b="1" i="1" dirty="0"/>
              <a:t>испытывают </a:t>
            </a:r>
            <a:r>
              <a:rPr lang="ru-RU" b="1" i="1" dirty="0" smtClean="0"/>
              <a:t>гордость, </a:t>
            </a:r>
            <a:r>
              <a:rPr lang="ru-RU" b="1" i="1" dirty="0"/>
              <a:t>что учатся </a:t>
            </a:r>
            <a:r>
              <a:rPr lang="ru-RU" b="1" i="1" dirty="0" smtClean="0"/>
              <a:t>у настоящего </a:t>
            </a:r>
            <a:r>
              <a:rPr lang="ru-RU" b="1" i="1" dirty="0"/>
              <a:t>любимого </a:t>
            </a:r>
            <a:r>
              <a:rPr lang="ru-RU" b="1" i="1" dirty="0" smtClean="0"/>
              <a:t>педагога; </a:t>
            </a:r>
            <a:r>
              <a:rPr lang="ru-RU" b="1" i="1" dirty="0"/>
              <a:t>главная особенность </a:t>
            </a:r>
            <a:r>
              <a:rPr lang="ru-RU" b="1" i="1" dirty="0" smtClean="0"/>
              <a:t> педагогической деятельности </a:t>
            </a:r>
            <a:r>
              <a:rPr lang="ru-RU" b="1" i="1" dirty="0"/>
              <a:t>заключается в том, что она способствует </a:t>
            </a:r>
            <a:r>
              <a:rPr lang="ru-RU" b="1" i="1" dirty="0" smtClean="0">
                <a:solidFill>
                  <a:srgbClr val="FF0000"/>
                </a:solidFill>
              </a:rPr>
              <a:t>формированию</a:t>
            </a:r>
            <a:r>
              <a:rPr lang="ru-RU" b="1" i="1" dirty="0" smtClean="0"/>
              <a:t> </a:t>
            </a:r>
            <a:r>
              <a:rPr lang="ru-RU" b="1" i="1" dirty="0" smtClean="0">
                <a:solidFill>
                  <a:srgbClr val="FF0000"/>
                </a:solidFill>
              </a:rPr>
              <a:t>лучших </a:t>
            </a:r>
            <a:r>
              <a:rPr lang="ru-RU" b="1" i="1" dirty="0">
                <a:solidFill>
                  <a:srgbClr val="FF0000"/>
                </a:solidFill>
              </a:rPr>
              <a:t>черт детской личности и совершенно уверенно умеет научить 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>
                <a:solidFill>
                  <a:srgbClr val="FF0000"/>
                </a:solidFill>
              </a:rPr>
              <a:t>любого ребенка</a:t>
            </a:r>
            <a:r>
              <a:rPr lang="ru-RU" b="1" i="1" dirty="0"/>
              <a:t>, поскольку </a:t>
            </a:r>
            <a:r>
              <a:rPr lang="ru-RU" b="1" i="1" dirty="0" smtClean="0"/>
              <a:t> </a:t>
            </a:r>
            <a:r>
              <a:rPr lang="ru-RU" b="1" i="1" dirty="0"/>
              <a:t>процесс обучения организован так, что у каждого </a:t>
            </a:r>
            <a:r>
              <a:rPr lang="ru-RU" b="1" i="1" dirty="0" smtClean="0"/>
              <a:t>в меру </a:t>
            </a:r>
            <a:r>
              <a:rPr lang="ru-RU" b="1" i="1" dirty="0"/>
              <a:t>его сил, опыта, возможностей, предыдущей готовности </a:t>
            </a:r>
            <a:r>
              <a:rPr lang="ru-RU" b="1" i="1" dirty="0" smtClean="0"/>
              <a:t>появляется возможность достигнуть успеха.</a:t>
            </a:r>
          </a:p>
          <a:p>
            <a:pPr marL="285750" indent="-285750" algn="just">
              <a:buFontTx/>
              <a:buChar char="-"/>
            </a:pPr>
            <a:r>
              <a:rPr lang="ru-RU" b="1" i="1" dirty="0" smtClean="0"/>
              <a:t>Умеет </a:t>
            </a:r>
            <a:r>
              <a:rPr lang="ru-RU" b="1" i="1" dirty="0"/>
              <a:t>разумно игнорировать безумие эпохи </a:t>
            </a:r>
            <a:r>
              <a:rPr lang="ru-RU" b="1" i="1" dirty="0" smtClean="0"/>
              <a:t>посредством </a:t>
            </a:r>
            <a:r>
              <a:rPr lang="ru-RU" b="1" i="1" dirty="0"/>
              <a:t>вовлечения детей в мир вечного и прекрасного</a:t>
            </a:r>
            <a:r>
              <a:rPr lang="ru-RU" b="1" i="1" dirty="0" smtClean="0"/>
              <a:t>.</a:t>
            </a:r>
          </a:p>
          <a:p>
            <a:pPr marL="285750" indent="-285750" algn="just">
              <a:buFontTx/>
              <a:buChar char="-"/>
            </a:pPr>
            <a:r>
              <a:rPr lang="ru-RU" b="1" i="1" dirty="0" smtClean="0"/>
              <a:t>Имеет авторский </a:t>
            </a:r>
            <a:r>
              <a:rPr lang="ru-RU" b="1" i="1" dirty="0"/>
              <a:t>личный взгляд на многие вещи, </a:t>
            </a:r>
            <a:r>
              <a:rPr lang="ru-RU" b="1" i="1" dirty="0" smtClean="0"/>
              <a:t> </a:t>
            </a:r>
            <a:r>
              <a:rPr lang="ru-RU" b="1" i="1" dirty="0"/>
              <a:t>имеет </a:t>
            </a:r>
            <a:r>
              <a:rPr lang="ru-RU" b="1" i="1" dirty="0" smtClean="0"/>
              <a:t>и усовершенствует </a:t>
            </a:r>
            <a:r>
              <a:rPr lang="ru-RU" b="1" i="1" dirty="0"/>
              <a:t>собственную авторскую </a:t>
            </a:r>
            <a:r>
              <a:rPr lang="ru-RU" b="1" i="1" dirty="0" smtClean="0"/>
              <a:t>методику.</a:t>
            </a:r>
          </a:p>
          <a:p>
            <a:pPr marL="285750" indent="-285750" algn="just">
              <a:buFontTx/>
              <a:buChar char="-"/>
            </a:pPr>
            <a:r>
              <a:rPr lang="ru-RU" b="1" i="1" dirty="0" smtClean="0"/>
              <a:t>Обладает </a:t>
            </a:r>
            <a:r>
              <a:rPr lang="ru-RU" b="1" i="1" dirty="0"/>
              <a:t>совершенно непонятной и удивительной </a:t>
            </a:r>
            <a:r>
              <a:rPr lang="ru-RU" b="1" i="1" dirty="0" smtClean="0"/>
              <a:t>способностью вести </a:t>
            </a:r>
            <a:r>
              <a:rPr lang="ru-RU" b="1" i="1" dirty="0"/>
              <a:t>в мир знаний так, что ее </a:t>
            </a:r>
            <a:r>
              <a:rPr lang="ru-RU" b="1" i="1" dirty="0" smtClean="0"/>
              <a:t>хочется </a:t>
            </a:r>
            <a:r>
              <a:rPr lang="ru-RU" b="1" i="1" dirty="0"/>
              <a:t>слушать, ей хочется нравиться, с ней хочется работать, ее </a:t>
            </a:r>
            <a:r>
              <a:rPr lang="ru-RU" b="1" i="1" dirty="0" smtClean="0"/>
              <a:t>похвалу хочется </a:t>
            </a:r>
            <a:r>
              <a:rPr lang="ru-RU" b="1" i="1" dirty="0"/>
              <a:t>слышать, ее дружбу хочется пронести через всю жизнь.</a:t>
            </a:r>
            <a:endParaRPr lang="ru-RU" b="1" i="1" dirty="0" smtClean="0"/>
          </a:p>
          <a:p>
            <a:pPr marL="285750" indent="-285750" algn="just">
              <a:buFontTx/>
              <a:buChar char="-"/>
            </a:pPr>
            <a:endParaRPr lang="ru-RU" b="1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3322" y="884260"/>
            <a:ext cx="2570322" cy="171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48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0"/>
                <a:lumOff val="100000"/>
              </a:schemeClr>
            </a:gs>
            <a:gs pos="49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3350" y="74518"/>
            <a:ext cx="1163955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/>
              <a:t>Качества, умения, культура и </a:t>
            </a:r>
            <a:r>
              <a:rPr lang="ru-RU" sz="3600" b="1" i="1" dirty="0" smtClean="0"/>
              <a:t>кредо современного настоящего учителя                                </a:t>
            </a:r>
            <a:r>
              <a:rPr lang="ru-RU" sz="3200" i="1" dirty="0" smtClean="0"/>
              <a:t>В.М</a:t>
            </a:r>
            <a:r>
              <a:rPr lang="ru-RU" sz="3200" i="1" dirty="0"/>
              <a:t>. </a:t>
            </a:r>
            <a:r>
              <a:rPr lang="ru-RU" sz="3200" i="1" dirty="0" err="1"/>
              <a:t>Лизинский</a:t>
            </a:r>
            <a:endParaRPr lang="ru-RU" sz="3200" i="1" dirty="0"/>
          </a:p>
          <a:p>
            <a:pPr algn="ctr"/>
            <a:endParaRPr lang="ru-RU" sz="3600" b="1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977" y="1214208"/>
            <a:ext cx="8912765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/>
              <a:t>1. Нужно беззаветно любить людей вообще и детей – особенно, </a:t>
            </a:r>
            <a:r>
              <a:rPr lang="ru-RU" dirty="0" smtClean="0"/>
              <a:t>что должно </a:t>
            </a:r>
            <a:r>
              <a:rPr lang="ru-RU" dirty="0"/>
              <a:t>выражаться в профессиональном терпеливом желании и </a:t>
            </a:r>
            <a:r>
              <a:rPr lang="ru-RU" dirty="0" smtClean="0"/>
              <a:t>умении помогать </a:t>
            </a:r>
            <a:r>
              <a:rPr lang="ru-RU" dirty="0"/>
              <a:t>детям преодолевать сложности, подстерегающие их в их </a:t>
            </a:r>
            <a:r>
              <a:rPr lang="ru-RU" dirty="0" smtClean="0"/>
              <a:t>маленькой</a:t>
            </a:r>
            <a:r>
              <a:rPr lang="ru-RU" dirty="0"/>
              <a:t>, порой сложной жизни.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8910" y="2154804"/>
            <a:ext cx="8891081" cy="17543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/>
              <a:t>2. Если вы стараетесь побыстрее после </a:t>
            </a:r>
            <a:r>
              <a:rPr lang="ru-RU" dirty="0" smtClean="0"/>
              <a:t> </a:t>
            </a:r>
            <a:r>
              <a:rPr lang="ru-RU" dirty="0"/>
              <a:t>убежать из </a:t>
            </a:r>
            <a:r>
              <a:rPr lang="ru-RU" dirty="0" smtClean="0"/>
              <a:t>учреждения и если </a:t>
            </a:r>
            <a:r>
              <a:rPr lang="ru-RU" dirty="0"/>
              <a:t>вы готовы вести дополнительную педагогическую работу только </a:t>
            </a:r>
            <a:r>
              <a:rPr lang="ru-RU" dirty="0" smtClean="0"/>
              <a:t>за деньги </a:t>
            </a:r>
            <a:r>
              <a:rPr lang="ru-RU" dirty="0"/>
              <a:t>(как бы не была мала зарплата педагога и как бы не было </a:t>
            </a:r>
            <a:r>
              <a:rPr lang="ru-RU" dirty="0" smtClean="0"/>
              <a:t>трудно выжить сегодня), </a:t>
            </a:r>
            <a:r>
              <a:rPr lang="ru-RU" dirty="0"/>
              <a:t>то в этом нормальном поведении не </a:t>
            </a:r>
            <a:r>
              <a:rPr lang="ru-RU" dirty="0" smtClean="0"/>
              <a:t>просматривается </a:t>
            </a:r>
            <a:r>
              <a:rPr lang="ru-RU" dirty="0"/>
              <a:t>свойственный настоящему педагогу романтизм, подвижничество </a:t>
            </a:r>
            <a:r>
              <a:rPr lang="ru-RU" dirty="0" smtClean="0"/>
              <a:t>и энтузиазм</a:t>
            </a:r>
            <a:r>
              <a:rPr lang="ru-RU" dirty="0"/>
              <a:t>, а БЕЗ ЭТОГО ОЧЕНЬ ХОРОШИМ </a:t>
            </a:r>
            <a:r>
              <a:rPr lang="ru-RU" dirty="0" smtClean="0"/>
              <a:t>педагогом  </a:t>
            </a:r>
            <a:r>
              <a:rPr lang="ru-RU" dirty="0"/>
              <a:t>СТАТЬ </a:t>
            </a:r>
            <a:r>
              <a:rPr lang="ru-RU" dirty="0" smtClean="0"/>
              <a:t>НЕВОЗМОЖНО</a:t>
            </a:r>
            <a:r>
              <a:rPr lang="ru-RU" dirty="0"/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3197" y="3926396"/>
            <a:ext cx="8846900" cy="923330"/>
          </a:xfrm>
          <a:prstGeom prst="rect">
            <a:avLst/>
          </a:prstGeom>
          <a:gradFill>
            <a:gsLst>
              <a:gs pos="37000">
                <a:schemeClr val="accent2">
                  <a:lumMod val="110000"/>
                  <a:satMod val="105000"/>
                  <a:tint val="67000"/>
                </a:schemeClr>
              </a:gs>
              <a:gs pos="85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/>
              <a:t>3. Если вам не свойственно почти трепетное отношение и восторг </a:t>
            </a:r>
            <a:r>
              <a:rPr lang="ru-RU" dirty="0" smtClean="0"/>
              <a:t>от прикосновения </a:t>
            </a:r>
            <a:r>
              <a:rPr lang="ru-RU" dirty="0"/>
              <a:t>к знанию, и если вы не любопытны, не любознательны, </a:t>
            </a:r>
            <a:r>
              <a:rPr lang="ru-RU" dirty="0" smtClean="0">
                <a:solidFill>
                  <a:srgbClr val="FF0000"/>
                </a:solidFill>
              </a:rPr>
              <a:t>НЕ ЛЮБИТЕ </a:t>
            </a:r>
            <a:r>
              <a:rPr lang="ru-RU" dirty="0">
                <a:solidFill>
                  <a:srgbClr val="FF0000"/>
                </a:solidFill>
              </a:rPr>
              <a:t>ПОЗНАВАТЬ И УЧИТЬСЯ</a:t>
            </a:r>
            <a:r>
              <a:rPr lang="ru-RU" dirty="0"/>
              <a:t>, то совершенно не понятно, чем же </a:t>
            </a:r>
            <a:r>
              <a:rPr lang="ru-RU" dirty="0" smtClean="0"/>
              <a:t>вы можете </a:t>
            </a:r>
            <a:r>
              <a:rPr lang="ru-RU" dirty="0"/>
              <a:t>быть полезны детям.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3197" y="4849726"/>
            <a:ext cx="8884190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/>
              <a:t>4. </a:t>
            </a:r>
            <a:r>
              <a:rPr lang="ru-RU" dirty="0" smtClean="0"/>
              <a:t>Педагог </a:t>
            </a:r>
            <a:r>
              <a:rPr lang="ru-RU" dirty="0"/>
              <a:t>ищет во всяком </a:t>
            </a:r>
            <a:r>
              <a:rPr lang="ru-RU" dirty="0" smtClean="0"/>
              <a:t>знании, </a:t>
            </a:r>
            <a:r>
              <a:rPr lang="ru-RU" dirty="0"/>
              <a:t>всяком общении </a:t>
            </a:r>
            <a:r>
              <a:rPr lang="ru-RU" dirty="0" smtClean="0"/>
              <a:t>с детьми </a:t>
            </a:r>
            <a:r>
              <a:rPr lang="ru-RU" dirty="0"/>
              <a:t>ненавязчивую </a:t>
            </a:r>
            <a:r>
              <a:rPr lang="ru-RU" dirty="0" smtClean="0"/>
              <a:t>возможность осуществлять </a:t>
            </a:r>
            <a:r>
              <a:rPr lang="ru-RU" dirty="0"/>
              <a:t>воспитательное </a:t>
            </a:r>
            <a:r>
              <a:rPr lang="ru-RU" dirty="0" smtClean="0"/>
              <a:t>воздействие</a:t>
            </a:r>
            <a:r>
              <a:rPr lang="ru-RU" dirty="0"/>
              <a:t>, формировать у детей свойства истинной гражданственности.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3197" y="5657671"/>
            <a:ext cx="8876794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/>
              <a:t>5. </a:t>
            </a:r>
            <a:r>
              <a:rPr lang="ru-RU" dirty="0" smtClean="0"/>
              <a:t>Педагог, </a:t>
            </a:r>
            <a:r>
              <a:rPr lang="ru-RU" dirty="0"/>
              <a:t>как и успешный политик, должен обладать </a:t>
            </a:r>
            <a:r>
              <a:rPr lang="ru-RU" dirty="0" smtClean="0"/>
              <a:t>недюжинной волей </a:t>
            </a:r>
            <a:r>
              <a:rPr lang="ru-RU" dirty="0"/>
              <a:t>для того, чтобы достигать поставленных целей, где воля </a:t>
            </a:r>
            <a:r>
              <a:rPr lang="ru-RU" dirty="0" smtClean="0"/>
              <a:t>выступает как </a:t>
            </a:r>
            <a:r>
              <a:rPr lang="ru-RU" dirty="0"/>
              <a:t>один из важнейших ресурсов. Безвольный учитель может, конечно, </a:t>
            </a:r>
            <a:r>
              <a:rPr lang="ru-RU" dirty="0" smtClean="0"/>
              <a:t>вызвать </a:t>
            </a:r>
            <a:r>
              <a:rPr lang="ru-RU" dirty="0"/>
              <a:t>у детей сожаление, но пойти и с ним и за ним желающих не найдется.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7364" y="1535193"/>
            <a:ext cx="2960451" cy="4237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94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17000">
              <a:schemeClr val="accent3">
                <a:lumMod val="0"/>
                <a:lumOff val="100000"/>
              </a:schemeClr>
            </a:gs>
            <a:gs pos="87000">
              <a:schemeClr val="accent3">
                <a:lumMod val="10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548503368"/>
              </p:ext>
            </p:extLst>
          </p:nvPr>
        </p:nvGraphicFramePr>
        <p:xfrm>
          <a:off x="342899" y="188660"/>
          <a:ext cx="8606547" cy="923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1392268652"/>
              </p:ext>
            </p:extLst>
          </p:nvPr>
        </p:nvGraphicFramePr>
        <p:xfrm>
          <a:off x="340467" y="1263888"/>
          <a:ext cx="8677074" cy="1200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628347946"/>
              </p:ext>
            </p:extLst>
          </p:nvPr>
        </p:nvGraphicFramePr>
        <p:xfrm>
          <a:off x="330739" y="2536540"/>
          <a:ext cx="8667345" cy="1200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1164265208"/>
              </p:ext>
            </p:extLst>
          </p:nvPr>
        </p:nvGraphicFramePr>
        <p:xfrm>
          <a:off x="379379" y="3863722"/>
          <a:ext cx="8628434" cy="923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4222712033"/>
              </p:ext>
            </p:extLst>
          </p:nvPr>
        </p:nvGraphicFramePr>
        <p:xfrm>
          <a:off x="398834" y="4932516"/>
          <a:ext cx="8608979" cy="923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3535339838"/>
              </p:ext>
            </p:extLst>
          </p:nvPr>
        </p:nvGraphicFramePr>
        <p:xfrm>
          <a:off x="389105" y="5934670"/>
          <a:ext cx="8608979" cy="923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  <p:pic>
        <p:nvPicPr>
          <p:cNvPr id="17" name="Рисунок 16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1390" y="77822"/>
            <a:ext cx="2368049" cy="344443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3622" y="3522256"/>
            <a:ext cx="2368378" cy="3335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89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трелка влево 18"/>
          <p:cNvSpPr/>
          <p:nvPr/>
        </p:nvSpPr>
        <p:spPr>
          <a:xfrm rot="12795016">
            <a:off x="6347941" y="3533185"/>
            <a:ext cx="1536823" cy="380105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лево 9"/>
          <p:cNvSpPr/>
          <p:nvPr/>
        </p:nvSpPr>
        <p:spPr>
          <a:xfrm rot="20064162">
            <a:off x="3597363" y="3289937"/>
            <a:ext cx="1183218" cy="506355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4639615" y="2192442"/>
            <a:ext cx="2549125" cy="2155821"/>
          </a:xfrm>
          <a:prstGeom prst="ellipse">
            <a:avLst/>
          </a:prstGeom>
          <a:solidFill>
            <a:srgbClr val="FF99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86953" y="9722"/>
            <a:ext cx="96959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i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Зачем слышать голос ребенка?</a:t>
            </a:r>
            <a:endParaRPr lang="ru-RU" sz="5400" b="0" i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228" y="3925972"/>
            <a:ext cx="4394066" cy="12003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i="1" dirty="0" smtClean="0"/>
              <a:t>ребенку возможность понять и  почувствовать, что его уважают  </a:t>
            </a:r>
            <a:endParaRPr lang="ru-RU" sz="2400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655600" y="3918210"/>
            <a:ext cx="3517256" cy="12003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i="1" dirty="0" smtClean="0"/>
              <a:t>педагогу возможность </a:t>
            </a:r>
            <a:r>
              <a:rPr lang="ru-RU" sz="2400" i="1" dirty="0"/>
              <a:t>сделать обучение осмысленным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537086" y="1143351"/>
            <a:ext cx="23632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FF0000"/>
                </a:solidFill>
              </a:rPr>
              <a:t>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800" y="2213071"/>
            <a:ext cx="2346300" cy="306823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15490" y="828076"/>
            <a:ext cx="8595046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i="1" dirty="0" smtClean="0"/>
              <a:t>Поняв, как ребенок видит мир, мы можем построить индивидуальное образование, оттолкнувшись от его ответа, вопроса, плана</a:t>
            </a:r>
            <a:endParaRPr lang="ru-RU" sz="2800" i="1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82" y="5213419"/>
            <a:ext cx="2264053" cy="150877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753" y="4332323"/>
            <a:ext cx="2111209" cy="147608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520" y="5259918"/>
            <a:ext cx="2136173" cy="1478231"/>
          </a:xfrm>
          <a:prstGeom prst="rect">
            <a:avLst/>
          </a:prstGeom>
          <a:solidFill>
            <a:srgbClr val="FFC000"/>
          </a:solidFill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7058" y="5103533"/>
            <a:ext cx="2212281" cy="1761971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8511169" y="2764351"/>
            <a:ext cx="2888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</a:rPr>
              <a:t> 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824568" y="5586587"/>
            <a:ext cx="33415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bg1"/>
                </a:solidFill>
              </a:rPr>
              <a:t>Работы </a:t>
            </a:r>
            <a:r>
              <a:rPr lang="ru-RU" sz="2400" b="1" i="1" dirty="0">
                <a:solidFill>
                  <a:schemeClr val="bg1"/>
                </a:solidFill>
              </a:rPr>
              <a:t>детей </a:t>
            </a:r>
            <a:r>
              <a:rPr lang="ru-RU" sz="2400" b="1" i="1" dirty="0" smtClean="0">
                <a:solidFill>
                  <a:schemeClr val="bg1"/>
                </a:solidFill>
              </a:rPr>
              <a:t> в среде - свидетельства </a:t>
            </a:r>
            <a:r>
              <a:rPr lang="ru-RU" sz="2400" b="1" i="1" dirty="0">
                <a:solidFill>
                  <a:schemeClr val="bg1"/>
                </a:solidFill>
              </a:rPr>
              <a:t>их состоятельности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4937" y="0"/>
            <a:ext cx="2578371" cy="37344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4" y="2192442"/>
            <a:ext cx="3353350" cy="1886259"/>
          </a:xfrm>
          <a:prstGeom prst="rect">
            <a:avLst/>
          </a:prstGeom>
        </p:spPr>
      </p:pic>
      <p:sp>
        <p:nvSpPr>
          <p:cNvPr id="22" name="Кольцо 21"/>
          <p:cNvSpPr/>
          <p:nvPr/>
        </p:nvSpPr>
        <p:spPr>
          <a:xfrm>
            <a:off x="4774965" y="2384450"/>
            <a:ext cx="2266905" cy="1797789"/>
          </a:xfrm>
          <a:prstGeom prst="donut">
            <a:avLst>
              <a:gd name="adj" fmla="val 10972"/>
            </a:avLst>
          </a:prstGeom>
          <a:solidFill>
            <a:srgbClr val="4537F9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Кольцо 22"/>
          <p:cNvSpPr/>
          <p:nvPr/>
        </p:nvSpPr>
        <p:spPr>
          <a:xfrm>
            <a:off x="4913251" y="2573812"/>
            <a:ext cx="1905838" cy="1453233"/>
          </a:xfrm>
          <a:prstGeom prst="donut">
            <a:avLst>
              <a:gd name="adj" fmla="val 10857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4987831" y="2673193"/>
            <a:ext cx="1810476" cy="124364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069182" y="3054217"/>
            <a:ext cx="18769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rgbClr val="FF0000"/>
                </a:solidFill>
              </a:rPr>
              <a:t>Это </a:t>
            </a:r>
            <a:r>
              <a:rPr lang="ru-RU" sz="2800" b="1" i="1" dirty="0" smtClean="0">
                <a:solidFill>
                  <a:srgbClr val="FF0000"/>
                </a:solidFill>
              </a:rPr>
              <a:t>дает 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49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Выгнутая вверх стрелка 25"/>
          <p:cNvSpPr/>
          <p:nvPr/>
        </p:nvSpPr>
        <p:spPr>
          <a:xfrm flipH="1">
            <a:off x="6291291" y="1729694"/>
            <a:ext cx="3523287" cy="2335597"/>
          </a:xfrm>
          <a:prstGeom prst="curvedDownArrow">
            <a:avLst>
              <a:gd name="adj1" fmla="val 19282"/>
              <a:gd name="adj2" fmla="val 53323"/>
              <a:gd name="adj3" fmla="val 25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Выгнутая вверх стрелка 24"/>
          <p:cNvSpPr/>
          <p:nvPr/>
        </p:nvSpPr>
        <p:spPr>
          <a:xfrm>
            <a:off x="2760775" y="1690720"/>
            <a:ext cx="2628309" cy="2374571"/>
          </a:xfrm>
          <a:prstGeom prst="curvedDownArrow">
            <a:avLst>
              <a:gd name="adj1" fmla="val 19282"/>
              <a:gd name="adj2" fmla="val 53323"/>
              <a:gd name="adj3" fmla="val 25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118" y="3858548"/>
            <a:ext cx="4342574" cy="28924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Блок-схема: типовой процесс 16"/>
          <p:cNvSpPr/>
          <p:nvPr/>
        </p:nvSpPr>
        <p:spPr>
          <a:xfrm>
            <a:off x="8142589" y="194124"/>
            <a:ext cx="4153098" cy="6586151"/>
          </a:xfrm>
          <a:prstGeom prst="flowChartPredefinedProcess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типовой процесс 10"/>
          <p:cNvSpPr/>
          <p:nvPr/>
        </p:nvSpPr>
        <p:spPr>
          <a:xfrm>
            <a:off x="-40851" y="37885"/>
            <a:ext cx="3932969" cy="6742390"/>
          </a:xfrm>
          <a:prstGeom prst="flowChartPredefinedProcess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760775" y="58540"/>
            <a:ext cx="652563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i="1" cap="none" spc="0" dirty="0" smtClean="0">
                <a:ln w="0"/>
                <a:solidFill>
                  <a:schemeClr val="tx1"/>
                </a:solidFill>
              </a:rPr>
              <a:t>Что востребовано в современном мире? </a:t>
            </a:r>
            <a:endParaRPr lang="ru-RU" sz="3600" b="1" i="1" cap="none" spc="0" dirty="0">
              <a:ln w="0"/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03" y="4115724"/>
            <a:ext cx="2686039" cy="26645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Овал 4"/>
          <p:cNvSpPr/>
          <p:nvPr/>
        </p:nvSpPr>
        <p:spPr>
          <a:xfrm>
            <a:off x="-40851" y="1937586"/>
            <a:ext cx="3578637" cy="735747"/>
          </a:xfrm>
          <a:prstGeom prst="ellipse">
            <a:avLst/>
          </a:prstGeom>
          <a:solidFill>
            <a:srgbClr val="00B050"/>
          </a:solidFill>
          <a:ln w="57150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i="1" dirty="0"/>
              <a:t>воображение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8414" y="3097731"/>
            <a:ext cx="1955409" cy="822305"/>
          </a:xfrm>
          <a:prstGeom prst="ellipse">
            <a:avLst/>
          </a:prstGeom>
          <a:solidFill>
            <a:srgbClr val="FF0000"/>
          </a:solidFill>
          <a:ln w="57150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/>
              <a:t>игра</a:t>
            </a:r>
            <a:endParaRPr lang="ru-RU" sz="3200" b="1" i="1" dirty="0"/>
          </a:p>
        </p:txBody>
      </p:sp>
      <p:sp>
        <p:nvSpPr>
          <p:cNvPr id="7" name="Овал 6"/>
          <p:cNvSpPr/>
          <p:nvPr/>
        </p:nvSpPr>
        <p:spPr>
          <a:xfrm>
            <a:off x="94475" y="530575"/>
            <a:ext cx="3644789" cy="735747"/>
          </a:xfrm>
          <a:prstGeom prst="ellipse">
            <a:avLst/>
          </a:prstGeom>
          <a:solidFill>
            <a:srgbClr val="00B0F0"/>
          </a:solidFill>
          <a:ln w="57150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i="1" dirty="0"/>
              <a:t>креативность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333266" y="291302"/>
            <a:ext cx="207306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дефицит</a:t>
            </a:r>
            <a:endParaRPr lang="ru-RU" sz="40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8491054" y="1131804"/>
            <a:ext cx="3644789" cy="735747"/>
          </a:xfrm>
          <a:prstGeom prst="ellipse">
            <a:avLst/>
          </a:prstGeom>
          <a:solidFill>
            <a:srgbClr val="00B0F0"/>
          </a:solidFill>
          <a:ln w="57150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i="1" dirty="0"/>
              <a:t>креативность </a:t>
            </a:r>
          </a:p>
        </p:txBody>
      </p:sp>
      <p:sp>
        <p:nvSpPr>
          <p:cNvPr id="15" name="Овал 14"/>
          <p:cNvSpPr/>
          <p:nvPr/>
        </p:nvSpPr>
        <p:spPr>
          <a:xfrm>
            <a:off x="8847072" y="2336835"/>
            <a:ext cx="3288771" cy="735747"/>
          </a:xfrm>
          <a:prstGeom prst="ellipse">
            <a:avLst/>
          </a:prstGeom>
          <a:solidFill>
            <a:srgbClr val="00B050"/>
          </a:solidFill>
          <a:ln w="57150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800" b="1" i="1" dirty="0"/>
              <a:t>воображение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219138" y="3558228"/>
            <a:ext cx="1955409" cy="822305"/>
          </a:xfrm>
          <a:prstGeom prst="ellipse">
            <a:avLst/>
          </a:prstGeom>
          <a:solidFill>
            <a:srgbClr val="FF0000"/>
          </a:solidFill>
          <a:ln w="57150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/>
              <a:t>игра</a:t>
            </a:r>
            <a:endParaRPr lang="ru-RU" sz="3200" b="1" i="1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9586" y="3241469"/>
            <a:ext cx="2611776" cy="341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503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8000">
              <a:schemeClr val="accent5">
                <a:lumMod val="75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308932" y="2611596"/>
            <a:ext cx="5255168" cy="783193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02279" y="3851060"/>
            <a:ext cx="5239746" cy="78319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45116" y="5163306"/>
            <a:ext cx="5212331" cy="783193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02279" y="1573905"/>
            <a:ext cx="5239746" cy="78319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02279" y="127355"/>
            <a:ext cx="492932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Правила воспитателя</a:t>
            </a:r>
            <a:endParaRPr lang="ru-RU" sz="4400" i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9027" y="1686295"/>
            <a:ext cx="5158420" cy="78319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i="1" dirty="0" smtClean="0"/>
              <a:t>Относиться к ребенку тепло и уважительно</a:t>
            </a:r>
            <a:endParaRPr lang="ru-RU" sz="20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375256" y="2734015"/>
            <a:ext cx="5166769" cy="10215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i="1" dirty="0" smtClean="0"/>
              <a:t>Действовать в зоне ближайшего развития: опираясь на детские смыслы и стимулируя освоения новых способов действия</a:t>
            </a:r>
            <a:endParaRPr lang="ru-RU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375256" y="3986269"/>
            <a:ext cx="5166769" cy="10215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i="1" dirty="0" smtClean="0"/>
              <a:t>Создавать условия для развития самостоятельности и активности у детей в разных видах деятельности</a:t>
            </a:r>
            <a:endParaRPr lang="ru-RU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442230" y="5282487"/>
            <a:ext cx="5115217" cy="132802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i="1" dirty="0" smtClean="0"/>
              <a:t>Создавать условия для развития у детей продуктивного взаимодействия в больших и малых группах, с детьми разного возраста и взрослыми</a:t>
            </a:r>
            <a:endParaRPr lang="ru-RU" b="1" i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447" y="-90452"/>
            <a:ext cx="6356485" cy="476736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9261" y="3099940"/>
            <a:ext cx="2486447" cy="1399805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6" name="Выноска 2 (граница и черта) 5"/>
          <p:cNvSpPr/>
          <p:nvPr/>
        </p:nvSpPr>
        <p:spPr>
          <a:xfrm>
            <a:off x="7811212" y="4290624"/>
            <a:ext cx="2718464" cy="646331"/>
          </a:xfrm>
          <a:prstGeom prst="accentBorderCallout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0"/>
                <a:solidFill>
                  <a:srgbClr val="FF0000"/>
                </a:solidFill>
              </a:rPr>
              <a:t>Уважение</a:t>
            </a:r>
            <a:endParaRPr lang="ru-RU" sz="3600" b="1" cap="none" spc="0" dirty="0">
              <a:ln w="0"/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58339" y="5007825"/>
            <a:ext cx="2700337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Зона</a:t>
            </a:r>
            <a:r>
              <a:rPr lang="ru-RU" b="1" dirty="0" smtClean="0"/>
              <a:t> </a:t>
            </a:r>
            <a:r>
              <a:rPr lang="ru-RU" sz="2400" b="1" dirty="0" smtClean="0"/>
              <a:t>ближайшего развития</a:t>
            </a:r>
            <a:endParaRPr lang="ru-RU" sz="24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8874990" y="4983959"/>
            <a:ext cx="1726755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Активность </a:t>
            </a:r>
            <a:endParaRPr lang="ru-RU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558676" y="5433494"/>
            <a:ext cx="2773453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Самостоятельность </a:t>
            </a:r>
            <a:endParaRPr lang="ru-RU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811212" y="5813910"/>
            <a:ext cx="4352282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Продуктивное взаимодействие </a:t>
            </a:r>
            <a:endParaRPr lang="ru-RU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1044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99192" y="272534"/>
            <a:ext cx="950779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i="1" dirty="0" smtClean="0">
                <a:ln w="0"/>
              </a:rPr>
              <a:t>Ценности современного мира</a:t>
            </a:r>
            <a:endParaRPr lang="ru-RU" sz="5400" b="1" i="1" dirty="0">
              <a:ln w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3392" y="1226641"/>
            <a:ext cx="4091908" cy="1692771"/>
          </a:xfrm>
          <a:custGeom>
            <a:avLst/>
            <a:gdLst>
              <a:gd name="connsiteX0" fmla="*/ 0 w 5523756"/>
              <a:gd name="connsiteY0" fmla="*/ 0 h 646331"/>
              <a:gd name="connsiteX1" fmla="*/ 5523756 w 5523756"/>
              <a:gd name="connsiteY1" fmla="*/ 0 h 646331"/>
              <a:gd name="connsiteX2" fmla="*/ 5523756 w 5523756"/>
              <a:gd name="connsiteY2" fmla="*/ 646331 h 646331"/>
              <a:gd name="connsiteX3" fmla="*/ 0 w 5523756"/>
              <a:gd name="connsiteY3" fmla="*/ 646331 h 646331"/>
              <a:gd name="connsiteX4" fmla="*/ 0 w 5523756"/>
              <a:gd name="connsiteY4" fmla="*/ 0 h 646331"/>
              <a:gd name="connsiteX0" fmla="*/ 0 w 5580906"/>
              <a:gd name="connsiteY0" fmla="*/ 0 h 646331"/>
              <a:gd name="connsiteX1" fmla="*/ 5580906 w 5580906"/>
              <a:gd name="connsiteY1" fmla="*/ 171450 h 646331"/>
              <a:gd name="connsiteX2" fmla="*/ 5523756 w 5580906"/>
              <a:gd name="connsiteY2" fmla="*/ 646331 h 646331"/>
              <a:gd name="connsiteX3" fmla="*/ 0 w 5580906"/>
              <a:gd name="connsiteY3" fmla="*/ 646331 h 646331"/>
              <a:gd name="connsiteX4" fmla="*/ 0 w 5580906"/>
              <a:gd name="connsiteY4" fmla="*/ 0 h 646331"/>
              <a:gd name="connsiteX0" fmla="*/ 0 w 5619006"/>
              <a:gd name="connsiteY0" fmla="*/ 171450 h 817781"/>
              <a:gd name="connsiteX1" fmla="*/ 5619006 w 5619006"/>
              <a:gd name="connsiteY1" fmla="*/ 0 h 817781"/>
              <a:gd name="connsiteX2" fmla="*/ 5523756 w 5619006"/>
              <a:gd name="connsiteY2" fmla="*/ 817781 h 817781"/>
              <a:gd name="connsiteX3" fmla="*/ 0 w 5619006"/>
              <a:gd name="connsiteY3" fmla="*/ 817781 h 817781"/>
              <a:gd name="connsiteX4" fmla="*/ 0 w 5619006"/>
              <a:gd name="connsiteY4" fmla="*/ 171450 h 817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19006" h="817781">
                <a:moveTo>
                  <a:pt x="0" y="171450"/>
                </a:moveTo>
                <a:lnTo>
                  <a:pt x="5619006" y="0"/>
                </a:lnTo>
                <a:lnTo>
                  <a:pt x="5523756" y="817781"/>
                </a:lnTo>
                <a:lnTo>
                  <a:pt x="0" y="817781"/>
                </a:lnTo>
                <a:lnTo>
                  <a:pt x="0" y="171450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endParaRPr lang="ru-RU" sz="3600" b="1" i="1" dirty="0" smtClean="0">
              <a:ln w="0"/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ru-RU" sz="3600" b="1" i="1" dirty="0" smtClean="0">
                <a:ln w="0"/>
                <a:solidFill>
                  <a:schemeClr val="tx1"/>
                </a:solidFill>
              </a:rPr>
              <a:t>Творческая</a:t>
            </a:r>
            <a:r>
              <a:rPr lang="ru-RU" sz="3200" b="1" i="1" dirty="0" smtClean="0">
                <a:ln w="0"/>
                <a:solidFill>
                  <a:schemeClr val="tx1"/>
                </a:solidFill>
              </a:rPr>
              <a:t> самореализация</a:t>
            </a:r>
            <a:endParaRPr lang="ru-RU" sz="3200" b="1" i="1" dirty="0">
              <a:ln w="0"/>
              <a:solidFill>
                <a:schemeClr val="tx1"/>
              </a:solidFill>
            </a:endParaRPr>
          </a:p>
        </p:txBody>
      </p:sp>
      <p:sp>
        <p:nvSpPr>
          <p:cNvPr id="6" name="Прямоугольник 3"/>
          <p:cNvSpPr/>
          <p:nvPr/>
        </p:nvSpPr>
        <p:spPr>
          <a:xfrm flipH="1">
            <a:off x="7403681" y="1257419"/>
            <a:ext cx="4533988" cy="1631216"/>
          </a:xfrm>
          <a:custGeom>
            <a:avLst/>
            <a:gdLst>
              <a:gd name="connsiteX0" fmla="*/ 0 w 5523756"/>
              <a:gd name="connsiteY0" fmla="*/ 0 h 646331"/>
              <a:gd name="connsiteX1" fmla="*/ 5523756 w 5523756"/>
              <a:gd name="connsiteY1" fmla="*/ 0 h 646331"/>
              <a:gd name="connsiteX2" fmla="*/ 5523756 w 5523756"/>
              <a:gd name="connsiteY2" fmla="*/ 646331 h 646331"/>
              <a:gd name="connsiteX3" fmla="*/ 0 w 5523756"/>
              <a:gd name="connsiteY3" fmla="*/ 646331 h 646331"/>
              <a:gd name="connsiteX4" fmla="*/ 0 w 5523756"/>
              <a:gd name="connsiteY4" fmla="*/ 0 h 646331"/>
              <a:gd name="connsiteX0" fmla="*/ 0 w 5580906"/>
              <a:gd name="connsiteY0" fmla="*/ 0 h 646331"/>
              <a:gd name="connsiteX1" fmla="*/ 5580906 w 5580906"/>
              <a:gd name="connsiteY1" fmla="*/ 171450 h 646331"/>
              <a:gd name="connsiteX2" fmla="*/ 5523756 w 5580906"/>
              <a:gd name="connsiteY2" fmla="*/ 646331 h 646331"/>
              <a:gd name="connsiteX3" fmla="*/ 0 w 5580906"/>
              <a:gd name="connsiteY3" fmla="*/ 646331 h 646331"/>
              <a:gd name="connsiteX4" fmla="*/ 0 w 5580906"/>
              <a:gd name="connsiteY4" fmla="*/ 0 h 646331"/>
              <a:gd name="connsiteX0" fmla="*/ 0 w 5619006"/>
              <a:gd name="connsiteY0" fmla="*/ 171450 h 817781"/>
              <a:gd name="connsiteX1" fmla="*/ 5619006 w 5619006"/>
              <a:gd name="connsiteY1" fmla="*/ 0 h 817781"/>
              <a:gd name="connsiteX2" fmla="*/ 5523756 w 5619006"/>
              <a:gd name="connsiteY2" fmla="*/ 817781 h 817781"/>
              <a:gd name="connsiteX3" fmla="*/ 0 w 5619006"/>
              <a:gd name="connsiteY3" fmla="*/ 817781 h 817781"/>
              <a:gd name="connsiteX4" fmla="*/ 0 w 5619006"/>
              <a:gd name="connsiteY4" fmla="*/ 171450 h 817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19006" h="817781">
                <a:moveTo>
                  <a:pt x="0" y="171450"/>
                </a:moveTo>
                <a:lnTo>
                  <a:pt x="5619006" y="0"/>
                </a:lnTo>
                <a:lnTo>
                  <a:pt x="5523756" y="817781"/>
                </a:lnTo>
                <a:lnTo>
                  <a:pt x="0" y="817781"/>
                </a:lnTo>
                <a:lnTo>
                  <a:pt x="0" y="17145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endParaRPr lang="ru-RU" sz="3600" b="1" i="1" dirty="0" smtClean="0">
              <a:ln w="0"/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ru-RU" sz="3200" b="1" i="1" dirty="0" smtClean="0">
                <a:ln w="0"/>
                <a:solidFill>
                  <a:schemeClr val="tx1"/>
                </a:solidFill>
              </a:rPr>
              <a:t>Свобода выбора</a:t>
            </a:r>
          </a:p>
          <a:p>
            <a:pPr algn="ctr"/>
            <a:endParaRPr lang="ru-RU" sz="3200" b="1" i="1" dirty="0">
              <a:ln w="0"/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235" y="2056170"/>
            <a:ext cx="4758970" cy="31697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287" y="3001712"/>
            <a:ext cx="3628202" cy="35991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406" y="2919412"/>
            <a:ext cx="3840590" cy="3763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74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781</TotalTime>
  <Words>861</Words>
  <Application>Microsoft Office PowerPoint</Application>
  <PresentationFormat>Широкоэкранный</PresentationFormat>
  <Paragraphs>72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Open Sans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Olga</dc:creator>
  <cp:lastModifiedBy>Olga</cp:lastModifiedBy>
  <cp:revision>47</cp:revision>
  <dcterms:created xsi:type="dcterms:W3CDTF">2020-02-19T05:26:00Z</dcterms:created>
  <dcterms:modified xsi:type="dcterms:W3CDTF">2025-05-01T07:06:37Z</dcterms:modified>
</cp:coreProperties>
</file>