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</p:sldMasterIdLst>
  <p:notesMasterIdLst>
    <p:notesMasterId r:id="rId32"/>
  </p:notesMasterIdLst>
  <p:sldIdLst>
    <p:sldId id="256" r:id="rId2"/>
    <p:sldId id="266" r:id="rId3"/>
    <p:sldId id="274" r:id="rId4"/>
    <p:sldId id="258" r:id="rId5"/>
    <p:sldId id="286" r:id="rId6"/>
    <p:sldId id="287" r:id="rId7"/>
    <p:sldId id="291" r:id="rId8"/>
    <p:sldId id="292" r:id="rId9"/>
    <p:sldId id="290" r:id="rId10"/>
    <p:sldId id="288" r:id="rId11"/>
    <p:sldId id="289" r:id="rId12"/>
    <p:sldId id="293" r:id="rId13"/>
    <p:sldId id="276" r:id="rId14"/>
    <p:sldId id="273" r:id="rId15"/>
    <p:sldId id="283" r:id="rId16"/>
    <p:sldId id="284" r:id="rId17"/>
    <p:sldId id="262" r:id="rId18"/>
    <p:sldId id="280" r:id="rId19"/>
    <p:sldId id="282" r:id="rId20"/>
    <p:sldId id="272" r:id="rId21"/>
    <p:sldId id="257" r:id="rId22"/>
    <p:sldId id="267" r:id="rId23"/>
    <p:sldId id="259" r:id="rId24"/>
    <p:sldId id="269" r:id="rId25"/>
    <p:sldId id="268" r:id="rId26"/>
    <p:sldId id="270" r:id="rId27"/>
    <p:sldId id="263" r:id="rId28"/>
    <p:sldId id="271" r:id="rId29"/>
    <p:sldId id="264" r:id="rId30"/>
    <p:sldId id="26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00FF"/>
    <a:srgbClr val="F25C75"/>
    <a:srgbClr val="207E5F"/>
    <a:srgbClr val="3E0BCF"/>
    <a:srgbClr val="FFFF66"/>
    <a:srgbClr val="CCCCFF"/>
    <a:srgbClr val="FFFFFF"/>
    <a:srgbClr val="FFDF79"/>
    <a:srgbClr val="FFD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6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716069-9E5B-4696-80C3-BFC11D3924B6}" type="doc">
      <dgm:prSet loTypeId="urn:microsoft.com/office/officeart/2009/3/layout/StepUpProcess" loCatId="process" qsTypeId="urn:microsoft.com/office/officeart/2005/8/quickstyle/3d3" qsCatId="3D" csTypeId="urn:microsoft.com/office/officeart/2005/8/colors/accent0_3" csCatId="mainScheme" phldr="1"/>
      <dgm:spPr/>
    </dgm:pt>
    <dgm:pt modelId="{159A3FAF-E96E-4E3E-9D4E-6F40865FC6AB}">
      <dgm:prSet phldrT="[Текст]" custT="1"/>
      <dgm:spPr/>
      <dgm:t>
        <a:bodyPr/>
        <a:lstStyle/>
        <a:p>
          <a:r>
            <a:rPr lang="ru-RU" sz="2000" b="1" i="1" u="sng" dirty="0" smtClean="0"/>
            <a:t>ОБУЧЕНИЕ </a:t>
          </a:r>
          <a:r>
            <a:rPr lang="ru-RU" sz="2000" b="1" i="1" dirty="0" smtClean="0"/>
            <a:t>ДИАЛЕКТИЧЕСКИМ ДЕЙСТВИЯМ</a:t>
          </a:r>
          <a:endParaRPr lang="ru-RU" sz="2000" dirty="0"/>
        </a:p>
      </dgm:t>
    </dgm:pt>
    <dgm:pt modelId="{80E34F15-D41F-4884-B75B-7860E4E6CE98}" type="parTrans" cxnId="{94969076-C63A-4E9E-BEE2-B088E4C071D4}">
      <dgm:prSet/>
      <dgm:spPr/>
      <dgm:t>
        <a:bodyPr/>
        <a:lstStyle/>
        <a:p>
          <a:endParaRPr lang="ru-RU"/>
        </a:p>
      </dgm:t>
    </dgm:pt>
    <dgm:pt modelId="{8708A0DD-3058-4C55-9715-DB95AE2AF035}" type="sibTrans" cxnId="{94969076-C63A-4E9E-BEE2-B088E4C071D4}">
      <dgm:prSet/>
      <dgm:spPr/>
      <dgm:t>
        <a:bodyPr/>
        <a:lstStyle/>
        <a:p>
          <a:endParaRPr lang="ru-RU"/>
        </a:p>
      </dgm:t>
    </dgm:pt>
    <dgm:pt modelId="{F88C318F-B2D1-49B0-99CD-4E4D8505FBBD}">
      <dgm:prSet phldrT="[Текст]" custT="1"/>
      <dgm:spPr/>
      <dgm:t>
        <a:bodyPr/>
        <a:lstStyle/>
        <a:p>
          <a:r>
            <a:rPr lang="ru-RU" sz="2000" b="1" i="1" u="sng" dirty="0" smtClean="0"/>
            <a:t>УПРАЖНЕНИЕ </a:t>
          </a:r>
          <a:r>
            <a:rPr lang="ru-RU" sz="2000" u="sng" dirty="0" smtClean="0"/>
            <a:t>Тренировка диалектических действий</a:t>
          </a:r>
          <a:endParaRPr lang="ru-RU" sz="2000" u="sng" dirty="0"/>
        </a:p>
      </dgm:t>
    </dgm:pt>
    <dgm:pt modelId="{908C5265-545A-43A5-A0B2-744C2D86EC65}" type="parTrans" cxnId="{2F905EB7-D388-41C5-8970-01B41B04F00B}">
      <dgm:prSet/>
      <dgm:spPr/>
      <dgm:t>
        <a:bodyPr/>
        <a:lstStyle/>
        <a:p>
          <a:endParaRPr lang="ru-RU"/>
        </a:p>
      </dgm:t>
    </dgm:pt>
    <dgm:pt modelId="{8F26FA72-CBDB-453B-9C46-B67F0DD01A0D}" type="sibTrans" cxnId="{2F905EB7-D388-41C5-8970-01B41B04F00B}">
      <dgm:prSet/>
      <dgm:spPr/>
      <dgm:t>
        <a:bodyPr/>
        <a:lstStyle/>
        <a:p>
          <a:endParaRPr lang="ru-RU"/>
        </a:p>
      </dgm:t>
    </dgm:pt>
    <dgm:pt modelId="{8025D66A-F9FA-4197-B282-1493B4C43A82}">
      <dgm:prSet phldrT="[Текст]" custT="1"/>
      <dgm:spPr/>
      <dgm:t>
        <a:bodyPr/>
        <a:lstStyle/>
        <a:p>
          <a:r>
            <a:rPr lang="ru-RU" sz="2000" b="1" i="1" u="sng" dirty="0" smtClean="0"/>
            <a:t>ПРИМЕНЕНИЕ </a:t>
          </a:r>
          <a:r>
            <a:rPr lang="ru-RU" sz="2000" b="1" i="0" u="sng" dirty="0" smtClean="0"/>
            <a:t>усвоенных действий</a:t>
          </a:r>
          <a:endParaRPr lang="ru-RU" sz="2000" b="1" i="0" u="sng" dirty="0"/>
        </a:p>
      </dgm:t>
    </dgm:pt>
    <dgm:pt modelId="{19AA272E-91DC-4DD6-A400-0A63A5617D79}" type="parTrans" cxnId="{76F7B8C0-D10B-49A0-84A1-41EB781699E2}">
      <dgm:prSet/>
      <dgm:spPr/>
      <dgm:t>
        <a:bodyPr/>
        <a:lstStyle/>
        <a:p>
          <a:endParaRPr lang="ru-RU"/>
        </a:p>
      </dgm:t>
    </dgm:pt>
    <dgm:pt modelId="{DC8C7FF9-F17E-46D1-BA07-93D54390FF71}" type="sibTrans" cxnId="{76F7B8C0-D10B-49A0-84A1-41EB781699E2}">
      <dgm:prSet/>
      <dgm:spPr/>
      <dgm:t>
        <a:bodyPr/>
        <a:lstStyle/>
        <a:p>
          <a:endParaRPr lang="ru-RU"/>
        </a:p>
      </dgm:t>
    </dgm:pt>
    <dgm:pt modelId="{9C87CE43-6DD5-4AFF-858A-9AC97B9E806A}" type="pres">
      <dgm:prSet presAssocID="{B4716069-9E5B-4696-80C3-BFC11D3924B6}" presName="rootnode" presStyleCnt="0">
        <dgm:presLayoutVars>
          <dgm:chMax/>
          <dgm:chPref/>
          <dgm:dir/>
          <dgm:animLvl val="lvl"/>
        </dgm:presLayoutVars>
      </dgm:prSet>
      <dgm:spPr/>
    </dgm:pt>
    <dgm:pt modelId="{6CDBDEE4-6CFF-40C7-8812-217E237506D8}" type="pres">
      <dgm:prSet presAssocID="{159A3FAF-E96E-4E3E-9D4E-6F40865FC6AB}" presName="composite" presStyleCnt="0"/>
      <dgm:spPr/>
    </dgm:pt>
    <dgm:pt modelId="{1AB75DBD-D07F-4F6F-9AD7-0E41EB9FEC0E}" type="pres">
      <dgm:prSet presAssocID="{159A3FAF-E96E-4E3E-9D4E-6F40865FC6AB}" presName="LShape" presStyleLbl="alignNode1" presStyleIdx="0" presStyleCnt="5"/>
      <dgm:spPr>
        <a:solidFill>
          <a:srgbClr val="C00000"/>
        </a:solidFill>
      </dgm:spPr>
    </dgm:pt>
    <dgm:pt modelId="{547BA5CC-02DF-48CF-81C6-C36D32E72C08}" type="pres">
      <dgm:prSet presAssocID="{159A3FAF-E96E-4E3E-9D4E-6F40865FC6A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6E2F9-1F03-4506-962B-9303E901D902}" type="pres">
      <dgm:prSet presAssocID="{159A3FAF-E96E-4E3E-9D4E-6F40865FC6AB}" presName="Triangle" presStyleLbl="alignNode1" presStyleIdx="1" presStyleCnt="5"/>
      <dgm:spPr/>
    </dgm:pt>
    <dgm:pt modelId="{7C0EF51F-A659-46BC-AF45-C67979D32CE4}" type="pres">
      <dgm:prSet presAssocID="{8708A0DD-3058-4C55-9715-DB95AE2AF035}" presName="sibTrans" presStyleCnt="0"/>
      <dgm:spPr/>
    </dgm:pt>
    <dgm:pt modelId="{957AF9FA-4467-41B7-82BD-AF91EA14DF14}" type="pres">
      <dgm:prSet presAssocID="{8708A0DD-3058-4C55-9715-DB95AE2AF035}" presName="space" presStyleCnt="0"/>
      <dgm:spPr/>
    </dgm:pt>
    <dgm:pt modelId="{FBA6F5EE-832F-434E-848E-9B3D9A1B03B3}" type="pres">
      <dgm:prSet presAssocID="{F88C318F-B2D1-49B0-99CD-4E4D8505FBBD}" presName="composite" presStyleCnt="0"/>
      <dgm:spPr/>
    </dgm:pt>
    <dgm:pt modelId="{ADEE1F49-9FDD-40D6-9F0C-94AE541E7B25}" type="pres">
      <dgm:prSet presAssocID="{F88C318F-B2D1-49B0-99CD-4E4D8505FBBD}" presName="LShape" presStyleLbl="alignNode1" presStyleIdx="2" presStyleCnt="5" custLinFactNeighborY="0"/>
      <dgm:spPr>
        <a:solidFill>
          <a:srgbClr val="3366FF"/>
        </a:solidFill>
      </dgm:spPr>
    </dgm:pt>
    <dgm:pt modelId="{CB753047-8DA9-41B6-903B-464773F06EB8}" type="pres">
      <dgm:prSet presAssocID="{F88C318F-B2D1-49B0-99CD-4E4D8505FBBD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61ED9-A8D7-40F4-A604-6F80A6DA6F68}" type="pres">
      <dgm:prSet presAssocID="{F88C318F-B2D1-49B0-99CD-4E4D8505FBBD}" presName="Triangle" presStyleLbl="alignNode1" presStyleIdx="3" presStyleCnt="5"/>
      <dgm:spPr/>
    </dgm:pt>
    <dgm:pt modelId="{A1ECD992-1E47-4DA8-8561-3AEC4B6356B0}" type="pres">
      <dgm:prSet presAssocID="{8F26FA72-CBDB-453B-9C46-B67F0DD01A0D}" presName="sibTrans" presStyleCnt="0"/>
      <dgm:spPr/>
    </dgm:pt>
    <dgm:pt modelId="{24758F5A-95EA-4BC2-9D8E-E85432653760}" type="pres">
      <dgm:prSet presAssocID="{8F26FA72-CBDB-453B-9C46-B67F0DD01A0D}" presName="space" presStyleCnt="0"/>
      <dgm:spPr/>
    </dgm:pt>
    <dgm:pt modelId="{A26853EE-41B3-4985-B314-F4AFF2E9DF7B}" type="pres">
      <dgm:prSet presAssocID="{8025D66A-F9FA-4197-B282-1493B4C43A82}" presName="composite" presStyleCnt="0"/>
      <dgm:spPr/>
    </dgm:pt>
    <dgm:pt modelId="{9C81B931-3813-4007-8472-C6A13445ADB0}" type="pres">
      <dgm:prSet presAssocID="{8025D66A-F9FA-4197-B282-1493B4C43A82}" presName="LShape" presStyleLbl="alignNode1" presStyleIdx="4" presStyleCnt="5"/>
      <dgm:spPr>
        <a:solidFill>
          <a:srgbClr val="FFC000"/>
        </a:solidFill>
      </dgm:spPr>
    </dgm:pt>
    <dgm:pt modelId="{A94FEB44-A279-4DB7-880F-F160B8C0C8F5}" type="pres">
      <dgm:prSet presAssocID="{8025D66A-F9FA-4197-B282-1493B4C43A82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905EB7-D388-41C5-8970-01B41B04F00B}" srcId="{B4716069-9E5B-4696-80C3-BFC11D3924B6}" destId="{F88C318F-B2D1-49B0-99CD-4E4D8505FBBD}" srcOrd="1" destOrd="0" parTransId="{908C5265-545A-43A5-A0B2-744C2D86EC65}" sibTransId="{8F26FA72-CBDB-453B-9C46-B67F0DD01A0D}"/>
    <dgm:cxn modelId="{861A5C75-67DE-4AB9-8F28-7F9AF9F06859}" type="presOf" srcId="{B4716069-9E5B-4696-80C3-BFC11D3924B6}" destId="{9C87CE43-6DD5-4AFF-858A-9AC97B9E806A}" srcOrd="0" destOrd="0" presId="urn:microsoft.com/office/officeart/2009/3/layout/StepUpProcess"/>
    <dgm:cxn modelId="{94969076-C63A-4E9E-BEE2-B088E4C071D4}" srcId="{B4716069-9E5B-4696-80C3-BFC11D3924B6}" destId="{159A3FAF-E96E-4E3E-9D4E-6F40865FC6AB}" srcOrd="0" destOrd="0" parTransId="{80E34F15-D41F-4884-B75B-7860E4E6CE98}" sibTransId="{8708A0DD-3058-4C55-9715-DB95AE2AF035}"/>
    <dgm:cxn modelId="{E3902D0D-1EEA-4E36-8B4D-039DBAD219FF}" type="presOf" srcId="{F88C318F-B2D1-49B0-99CD-4E4D8505FBBD}" destId="{CB753047-8DA9-41B6-903B-464773F06EB8}" srcOrd="0" destOrd="0" presId="urn:microsoft.com/office/officeart/2009/3/layout/StepUpProcess"/>
    <dgm:cxn modelId="{21404691-15FF-48D4-BBFF-1F4AFF7810B5}" type="presOf" srcId="{8025D66A-F9FA-4197-B282-1493B4C43A82}" destId="{A94FEB44-A279-4DB7-880F-F160B8C0C8F5}" srcOrd="0" destOrd="0" presId="urn:microsoft.com/office/officeart/2009/3/layout/StepUpProcess"/>
    <dgm:cxn modelId="{76F7B8C0-D10B-49A0-84A1-41EB781699E2}" srcId="{B4716069-9E5B-4696-80C3-BFC11D3924B6}" destId="{8025D66A-F9FA-4197-B282-1493B4C43A82}" srcOrd="2" destOrd="0" parTransId="{19AA272E-91DC-4DD6-A400-0A63A5617D79}" sibTransId="{DC8C7FF9-F17E-46D1-BA07-93D54390FF71}"/>
    <dgm:cxn modelId="{7CD28329-615D-4C77-B722-BD114493F100}" type="presOf" srcId="{159A3FAF-E96E-4E3E-9D4E-6F40865FC6AB}" destId="{547BA5CC-02DF-48CF-81C6-C36D32E72C08}" srcOrd="0" destOrd="0" presId="urn:microsoft.com/office/officeart/2009/3/layout/StepUpProcess"/>
    <dgm:cxn modelId="{FF5B9B42-E55B-4CB5-A8E0-5E3EFB9F2559}" type="presParOf" srcId="{9C87CE43-6DD5-4AFF-858A-9AC97B9E806A}" destId="{6CDBDEE4-6CFF-40C7-8812-217E237506D8}" srcOrd="0" destOrd="0" presId="urn:microsoft.com/office/officeart/2009/3/layout/StepUpProcess"/>
    <dgm:cxn modelId="{5B1C84F0-478E-48C4-87B4-11839EF2ECBD}" type="presParOf" srcId="{6CDBDEE4-6CFF-40C7-8812-217E237506D8}" destId="{1AB75DBD-D07F-4F6F-9AD7-0E41EB9FEC0E}" srcOrd="0" destOrd="0" presId="urn:microsoft.com/office/officeart/2009/3/layout/StepUpProcess"/>
    <dgm:cxn modelId="{92E82DF6-DDB6-4F1D-97C8-78D22EE087AE}" type="presParOf" srcId="{6CDBDEE4-6CFF-40C7-8812-217E237506D8}" destId="{547BA5CC-02DF-48CF-81C6-C36D32E72C08}" srcOrd="1" destOrd="0" presId="urn:microsoft.com/office/officeart/2009/3/layout/StepUpProcess"/>
    <dgm:cxn modelId="{D34D6CA1-F66C-48E7-8A3A-EE8F179BA57F}" type="presParOf" srcId="{6CDBDEE4-6CFF-40C7-8812-217E237506D8}" destId="{D326E2F9-1F03-4506-962B-9303E901D902}" srcOrd="2" destOrd="0" presId="urn:microsoft.com/office/officeart/2009/3/layout/StepUpProcess"/>
    <dgm:cxn modelId="{47FA5352-9F0B-4CF3-988D-B066005457C6}" type="presParOf" srcId="{9C87CE43-6DD5-4AFF-858A-9AC97B9E806A}" destId="{7C0EF51F-A659-46BC-AF45-C67979D32CE4}" srcOrd="1" destOrd="0" presId="urn:microsoft.com/office/officeart/2009/3/layout/StepUpProcess"/>
    <dgm:cxn modelId="{B63EBFEF-1AD2-4BA2-A41C-32AD189141F3}" type="presParOf" srcId="{7C0EF51F-A659-46BC-AF45-C67979D32CE4}" destId="{957AF9FA-4467-41B7-82BD-AF91EA14DF14}" srcOrd="0" destOrd="0" presId="urn:microsoft.com/office/officeart/2009/3/layout/StepUpProcess"/>
    <dgm:cxn modelId="{EA034043-22F6-4094-B5BE-FC7EF004F567}" type="presParOf" srcId="{9C87CE43-6DD5-4AFF-858A-9AC97B9E806A}" destId="{FBA6F5EE-832F-434E-848E-9B3D9A1B03B3}" srcOrd="2" destOrd="0" presId="urn:microsoft.com/office/officeart/2009/3/layout/StepUpProcess"/>
    <dgm:cxn modelId="{3E58538E-CF0E-49DB-9E3A-1CA11C3BAFCA}" type="presParOf" srcId="{FBA6F5EE-832F-434E-848E-9B3D9A1B03B3}" destId="{ADEE1F49-9FDD-40D6-9F0C-94AE541E7B25}" srcOrd="0" destOrd="0" presId="urn:microsoft.com/office/officeart/2009/3/layout/StepUpProcess"/>
    <dgm:cxn modelId="{05C0805B-F8FC-4618-82C4-6CBD19527FA7}" type="presParOf" srcId="{FBA6F5EE-832F-434E-848E-9B3D9A1B03B3}" destId="{CB753047-8DA9-41B6-903B-464773F06EB8}" srcOrd="1" destOrd="0" presId="urn:microsoft.com/office/officeart/2009/3/layout/StepUpProcess"/>
    <dgm:cxn modelId="{C7C34BC6-3A61-4115-A95C-1A93C4E4BB02}" type="presParOf" srcId="{FBA6F5EE-832F-434E-848E-9B3D9A1B03B3}" destId="{F1561ED9-A8D7-40F4-A604-6F80A6DA6F68}" srcOrd="2" destOrd="0" presId="urn:microsoft.com/office/officeart/2009/3/layout/StepUpProcess"/>
    <dgm:cxn modelId="{B8CA24E7-BCEC-4F7C-BF90-F290C4C8D219}" type="presParOf" srcId="{9C87CE43-6DD5-4AFF-858A-9AC97B9E806A}" destId="{A1ECD992-1E47-4DA8-8561-3AEC4B6356B0}" srcOrd="3" destOrd="0" presId="urn:microsoft.com/office/officeart/2009/3/layout/StepUpProcess"/>
    <dgm:cxn modelId="{493E37B8-9CB6-411C-BC0E-C60F3724C0FA}" type="presParOf" srcId="{A1ECD992-1E47-4DA8-8561-3AEC4B6356B0}" destId="{24758F5A-95EA-4BC2-9D8E-E85432653760}" srcOrd="0" destOrd="0" presId="urn:microsoft.com/office/officeart/2009/3/layout/StepUpProcess"/>
    <dgm:cxn modelId="{C0B61C5F-D2DB-4212-A612-AF62BF52CE34}" type="presParOf" srcId="{9C87CE43-6DD5-4AFF-858A-9AC97B9E806A}" destId="{A26853EE-41B3-4985-B314-F4AFF2E9DF7B}" srcOrd="4" destOrd="0" presId="urn:microsoft.com/office/officeart/2009/3/layout/StepUpProcess"/>
    <dgm:cxn modelId="{812A69C5-BEC0-4ACE-949C-EDD67826313C}" type="presParOf" srcId="{A26853EE-41B3-4985-B314-F4AFF2E9DF7B}" destId="{9C81B931-3813-4007-8472-C6A13445ADB0}" srcOrd="0" destOrd="0" presId="urn:microsoft.com/office/officeart/2009/3/layout/StepUpProcess"/>
    <dgm:cxn modelId="{64834B31-CB93-4FA5-8E2E-D47FFE56F02C}" type="presParOf" srcId="{A26853EE-41B3-4985-B314-F4AFF2E9DF7B}" destId="{A94FEB44-A279-4DB7-880F-F160B8C0C8F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A3FA4F-FAE8-4378-BECD-EDC9CE085DC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5CCDD6F-9AA1-4039-BE93-E299CEC83E88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Человек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E27EE4-4CB2-443E-971C-0CE9811CE68C}" type="parTrans" cxnId="{ED40C31B-7563-4ED5-AEDA-BF650BF62164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D7C71E-EBDF-4ABE-A0A5-AF9387B47447}" type="sibTrans" cxnId="{ED40C31B-7563-4ED5-AEDA-BF650BF62164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40AB06-E36E-4165-A0E9-3F04C66525C8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Много работы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1C2918-710A-4B9D-BE60-BFD749605288}" type="parTrans" cxnId="{DE33584F-0CD8-459A-A93C-72AB6923A6E7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25D313-1DA2-41CA-805C-CF7C9735311C}" type="sibTrans" cxnId="{DE33584F-0CD8-459A-A93C-72AB6923A6E7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ACE18F-9BA8-4BC6-9712-FB1348FD132C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Хуже здоровье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CAA15A-2702-47F8-AACB-966036ED22D7}" type="parTrans" cxnId="{AAF81619-6644-468E-938D-2FC74BB3FFD4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337EBB-97C1-432F-9F63-CD56D5D0720B}" type="sibTrans" cxnId="{AAF81619-6644-468E-938D-2FC74BB3FFD4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A07254-42C6-4294-A662-E17AE2806C15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Мало работы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B17EA4-C759-479B-A0C9-9B97FAAD5D53}" type="parTrans" cxnId="{8B0E1B1A-90DC-421B-862B-190FBAB0FA28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0EA33B-BFBE-4651-B05C-A87BE5740562}" type="sibTrans" cxnId="{8B0E1B1A-90DC-421B-862B-190FBAB0FA28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CD53B8-9E9C-41F0-BE70-F34D689167DE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Мало денег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16B3AD-DA1A-4A91-87E3-05F47976804A}" type="parTrans" cxnId="{B2666EBA-0D93-416A-BA4C-D95B3A1315B8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623A71-6357-4938-AF4B-9A8D71754CA5}" type="sibTrans" cxnId="{B2666EBA-0D93-416A-BA4C-D95B3A1315B8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3FCCC4-3C8E-4B3F-A6A1-43A69F430E69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Много денег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7B13EF-4047-4425-9BBC-8286FF5D257D}" type="parTrans" cxnId="{5EABEFE8-88EF-4B7E-9D54-25BA5FC810F0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162292-638E-4D0F-BD6D-46ED52C8396A}" type="sibTrans" cxnId="{5EABEFE8-88EF-4B7E-9D54-25BA5FC810F0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33D784-69F8-4FC9-AABA-5C6C538F20E7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Лучше здоровье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424F05-785C-4C77-83D5-268C83F87831}" type="parTrans" cxnId="{BFE41123-3BCF-4452-80BC-FE2E90E053FF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9A0C9C-5CE6-4018-BB85-A28F71D84A10}" type="sibTrans" cxnId="{BFE41123-3BCF-4452-80BC-FE2E90E053FF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954330-5916-42A4-91D5-CAC3946036DF}" type="pres">
      <dgm:prSet presAssocID="{EEA3FA4F-FAE8-4378-BECD-EDC9CE085DC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5B4FC22-0AD0-4C80-ADF1-F27D8E84C6A7}" type="pres">
      <dgm:prSet presAssocID="{05CCDD6F-9AA1-4039-BE93-E299CEC83E88}" presName="hierRoot1" presStyleCnt="0"/>
      <dgm:spPr/>
      <dgm:t>
        <a:bodyPr/>
        <a:lstStyle/>
        <a:p>
          <a:endParaRPr lang="ru-RU"/>
        </a:p>
      </dgm:t>
    </dgm:pt>
    <dgm:pt modelId="{7E6F1702-0CD5-4A7F-AE0E-7FDB24E7358F}" type="pres">
      <dgm:prSet presAssocID="{05CCDD6F-9AA1-4039-BE93-E299CEC83E88}" presName="composite" presStyleCnt="0"/>
      <dgm:spPr/>
      <dgm:t>
        <a:bodyPr/>
        <a:lstStyle/>
        <a:p>
          <a:endParaRPr lang="ru-RU"/>
        </a:p>
      </dgm:t>
    </dgm:pt>
    <dgm:pt modelId="{F3A2D579-8150-440B-B286-E1B9EB36DE1D}" type="pres">
      <dgm:prSet presAssocID="{05CCDD6F-9AA1-4039-BE93-E299CEC83E88}" presName="background" presStyleLbl="node0" presStyleIdx="0" presStyleCnt="1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EB3A4B74-8487-474E-B65D-6EE0DD943F99}" type="pres">
      <dgm:prSet presAssocID="{05CCDD6F-9AA1-4039-BE93-E299CEC83E88}" presName="text" presStyleLbl="fgAcc0" presStyleIdx="0" presStyleCnt="1" custScaleY="782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34F232-BAC0-46FF-A4F7-1D1C10BEE66B}" type="pres">
      <dgm:prSet presAssocID="{05CCDD6F-9AA1-4039-BE93-E299CEC83E88}" presName="hierChild2" presStyleCnt="0"/>
      <dgm:spPr/>
      <dgm:t>
        <a:bodyPr/>
        <a:lstStyle/>
        <a:p>
          <a:endParaRPr lang="ru-RU"/>
        </a:p>
      </dgm:t>
    </dgm:pt>
    <dgm:pt modelId="{286797B8-5F3B-430B-AE7C-FA2867DF12E5}" type="pres">
      <dgm:prSet presAssocID="{E11C2918-710A-4B9D-BE60-BFD74960528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D627F1B-81E6-4299-BE94-F950AD4BDD4D}" type="pres">
      <dgm:prSet presAssocID="{1540AB06-E36E-4165-A0E9-3F04C66525C8}" presName="hierRoot2" presStyleCnt="0"/>
      <dgm:spPr/>
      <dgm:t>
        <a:bodyPr/>
        <a:lstStyle/>
        <a:p>
          <a:endParaRPr lang="ru-RU"/>
        </a:p>
      </dgm:t>
    </dgm:pt>
    <dgm:pt modelId="{D3BA6712-C10E-4D1C-A007-0FBE2DC5F1E4}" type="pres">
      <dgm:prSet presAssocID="{1540AB06-E36E-4165-A0E9-3F04C66525C8}" presName="composite2" presStyleCnt="0"/>
      <dgm:spPr/>
      <dgm:t>
        <a:bodyPr/>
        <a:lstStyle/>
        <a:p>
          <a:endParaRPr lang="ru-RU"/>
        </a:p>
      </dgm:t>
    </dgm:pt>
    <dgm:pt modelId="{0FC132E1-0C52-4EC5-81CD-A0E45D8D4435}" type="pres">
      <dgm:prSet presAssocID="{1540AB06-E36E-4165-A0E9-3F04C66525C8}" presName="background2" presStyleLbl="node2" presStyleIdx="0" presStyleCnt="2"/>
      <dgm:spPr/>
      <dgm:t>
        <a:bodyPr/>
        <a:lstStyle/>
        <a:p>
          <a:endParaRPr lang="ru-RU"/>
        </a:p>
      </dgm:t>
    </dgm:pt>
    <dgm:pt modelId="{8BFE030A-D1FD-4117-BFB8-E9B8CA0A124F}" type="pres">
      <dgm:prSet presAssocID="{1540AB06-E36E-4165-A0E9-3F04C66525C8}" presName="text2" presStyleLbl="fgAcc2" presStyleIdx="0" presStyleCnt="2" custScaleX="182993" custScaleY="743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ABE645-F063-4D6E-ADDB-B807F4669C60}" type="pres">
      <dgm:prSet presAssocID="{1540AB06-E36E-4165-A0E9-3F04C66525C8}" presName="hierChild3" presStyleCnt="0"/>
      <dgm:spPr/>
      <dgm:t>
        <a:bodyPr/>
        <a:lstStyle/>
        <a:p>
          <a:endParaRPr lang="ru-RU"/>
        </a:p>
      </dgm:t>
    </dgm:pt>
    <dgm:pt modelId="{95C821FE-193F-4FA6-8A9F-9760C1D6B23E}" type="pres">
      <dgm:prSet presAssocID="{7E7B13EF-4047-4425-9BBC-8286FF5D257D}" presName="Name17" presStyleLbl="parChTrans1D3" presStyleIdx="0" presStyleCnt="4"/>
      <dgm:spPr/>
      <dgm:t>
        <a:bodyPr/>
        <a:lstStyle/>
        <a:p>
          <a:endParaRPr lang="ru-RU"/>
        </a:p>
      </dgm:t>
    </dgm:pt>
    <dgm:pt modelId="{BE421351-2D88-4839-8F12-B02C2FE18A87}" type="pres">
      <dgm:prSet presAssocID="{DB3FCCC4-3C8E-4B3F-A6A1-43A69F430E69}" presName="hierRoot3" presStyleCnt="0"/>
      <dgm:spPr/>
      <dgm:t>
        <a:bodyPr/>
        <a:lstStyle/>
        <a:p>
          <a:endParaRPr lang="ru-RU"/>
        </a:p>
      </dgm:t>
    </dgm:pt>
    <dgm:pt modelId="{17ADEADC-30B8-4538-B2ED-D539FBF4FD55}" type="pres">
      <dgm:prSet presAssocID="{DB3FCCC4-3C8E-4B3F-A6A1-43A69F430E69}" presName="composite3" presStyleCnt="0"/>
      <dgm:spPr/>
      <dgm:t>
        <a:bodyPr/>
        <a:lstStyle/>
        <a:p>
          <a:endParaRPr lang="ru-RU"/>
        </a:p>
      </dgm:t>
    </dgm:pt>
    <dgm:pt modelId="{A70049C9-A8F3-4AE9-9BC0-A5DA72D0DE2C}" type="pres">
      <dgm:prSet presAssocID="{DB3FCCC4-3C8E-4B3F-A6A1-43A69F430E69}" presName="background3" presStyleLbl="node3" presStyleIdx="0" presStyleCnt="4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201176B5-DA29-4CBC-B5A9-7A8533F06AC9}" type="pres">
      <dgm:prSet presAssocID="{DB3FCCC4-3C8E-4B3F-A6A1-43A69F430E69}" presName="text3" presStyleLbl="fgAcc3" presStyleIdx="0" presStyleCnt="4" custScaleX="138159" custScaleY="694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88ACDB-0E41-441B-85D3-7A1E5C1D7C60}" type="pres">
      <dgm:prSet presAssocID="{DB3FCCC4-3C8E-4B3F-A6A1-43A69F430E69}" presName="hierChild4" presStyleCnt="0"/>
      <dgm:spPr/>
      <dgm:t>
        <a:bodyPr/>
        <a:lstStyle/>
        <a:p>
          <a:endParaRPr lang="ru-RU"/>
        </a:p>
      </dgm:t>
    </dgm:pt>
    <dgm:pt modelId="{6B7CBB52-B395-46D0-840F-88CA5B1DB6D4}" type="pres">
      <dgm:prSet presAssocID="{B2CAA15A-2702-47F8-AACB-966036ED22D7}" presName="Name17" presStyleLbl="parChTrans1D3" presStyleIdx="1" presStyleCnt="4"/>
      <dgm:spPr/>
      <dgm:t>
        <a:bodyPr/>
        <a:lstStyle/>
        <a:p>
          <a:endParaRPr lang="ru-RU"/>
        </a:p>
      </dgm:t>
    </dgm:pt>
    <dgm:pt modelId="{D69693B5-170B-4F7D-B3DA-6E684299FD1F}" type="pres">
      <dgm:prSet presAssocID="{F8ACE18F-9BA8-4BC6-9712-FB1348FD132C}" presName="hierRoot3" presStyleCnt="0"/>
      <dgm:spPr/>
      <dgm:t>
        <a:bodyPr/>
        <a:lstStyle/>
        <a:p>
          <a:endParaRPr lang="ru-RU"/>
        </a:p>
      </dgm:t>
    </dgm:pt>
    <dgm:pt modelId="{947CEC7E-813F-41C0-8272-85895D7B3762}" type="pres">
      <dgm:prSet presAssocID="{F8ACE18F-9BA8-4BC6-9712-FB1348FD132C}" presName="composite3" presStyleCnt="0"/>
      <dgm:spPr/>
      <dgm:t>
        <a:bodyPr/>
        <a:lstStyle/>
        <a:p>
          <a:endParaRPr lang="ru-RU"/>
        </a:p>
      </dgm:t>
    </dgm:pt>
    <dgm:pt modelId="{8FAC4C14-7CCE-4242-B29A-C7DFA8D57CC2}" type="pres">
      <dgm:prSet presAssocID="{F8ACE18F-9BA8-4BC6-9712-FB1348FD132C}" presName="background3" presStyleLbl="node3" presStyleIdx="1" presStyleCnt="4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9FE6FE6A-F4B2-46B1-B932-247E8E697FB7}" type="pres">
      <dgm:prSet presAssocID="{F8ACE18F-9BA8-4BC6-9712-FB1348FD132C}" presName="text3" presStyleLbl="fgAcc3" presStyleIdx="1" presStyleCnt="4" custScaleX="136303" custScaleY="685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908A97-9326-4505-9A80-80076D0FA2A8}" type="pres">
      <dgm:prSet presAssocID="{F8ACE18F-9BA8-4BC6-9712-FB1348FD132C}" presName="hierChild4" presStyleCnt="0"/>
      <dgm:spPr/>
      <dgm:t>
        <a:bodyPr/>
        <a:lstStyle/>
        <a:p>
          <a:endParaRPr lang="ru-RU"/>
        </a:p>
      </dgm:t>
    </dgm:pt>
    <dgm:pt modelId="{BB9F7D3E-9943-4869-860E-AB3A84FB2621}" type="pres">
      <dgm:prSet presAssocID="{F5B17EA4-C759-479B-A0C9-9B97FAAD5D53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0D5F392-1FEE-4BE3-BD8D-FCF1499E03F2}" type="pres">
      <dgm:prSet presAssocID="{9AA07254-42C6-4294-A662-E17AE2806C15}" presName="hierRoot2" presStyleCnt="0"/>
      <dgm:spPr/>
      <dgm:t>
        <a:bodyPr/>
        <a:lstStyle/>
        <a:p>
          <a:endParaRPr lang="ru-RU"/>
        </a:p>
      </dgm:t>
    </dgm:pt>
    <dgm:pt modelId="{2FD93810-B29D-4BF1-8E25-C0720E293D93}" type="pres">
      <dgm:prSet presAssocID="{9AA07254-42C6-4294-A662-E17AE2806C15}" presName="composite2" presStyleCnt="0"/>
      <dgm:spPr/>
      <dgm:t>
        <a:bodyPr/>
        <a:lstStyle/>
        <a:p>
          <a:endParaRPr lang="ru-RU"/>
        </a:p>
      </dgm:t>
    </dgm:pt>
    <dgm:pt modelId="{D6550343-99B0-4D88-B04C-4481E48A337A}" type="pres">
      <dgm:prSet presAssocID="{9AA07254-42C6-4294-A662-E17AE2806C15}" presName="background2" presStyleLbl="node2" presStyleIdx="1" presStyleCnt="2"/>
      <dgm:spPr/>
      <dgm:t>
        <a:bodyPr/>
        <a:lstStyle/>
        <a:p>
          <a:endParaRPr lang="ru-RU"/>
        </a:p>
      </dgm:t>
    </dgm:pt>
    <dgm:pt modelId="{E12798C3-9D16-42CE-90FC-8194F7BC69A5}" type="pres">
      <dgm:prSet presAssocID="{9AA07254-42C6-4294-A662-E17AE2806C15}" presName="text2" presStyleLbl="fgAcc2" presStyleIdx="1" presStyleCnt="2" custScaleX="182993" custScaleY="694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1F98B1-C8A7-49AE-AF48-29A28C857D12}" type="pres">
      <dgm:prSet presAssocID="{9AA07254-42C6-4294-A662-E17AE2806C15}" presName="hierChild3" presStyleCnt="0"/>
      <dgm:spPr/>
      <dgm:t>
        <a:bodyPr/>
        <a:lstStyle/>
        <a:p>
          <a:endParaRPr lang="ru-RU"/>
        </a:p>
      </dgm:t>
    </dgm:pt>
    <dgm:pt modelId="{47DB0D14-1E38-484F-B829-F120DACB8A77}" type="pres">
      <dgm:prSet presAssocID="{8616B3AD-DA1A-4A91-87E3-05F47976804A}" presName="Name17" presStyleLbl="parChTrans1D3" presStyleIdx="2" presStyleCnt="4"/>
      <dgm:spPr/>
      <dgm:t>
        <a:bodyPr/>
        <a:lstStyle/>
        <a:p>
          <a:endParaRPr lang="ru-RU"/>
        </a:p>
      </dgm:t>
    </dgm:pt>
    <dgm:pt modelId="{F3C988A4-637A-4B0B-8496-D945CB549CA6}" type="pres">
      <dgm:prSet presAssocID="{60CD53B8-9E9C-41F0-BE70-F34D689167DE}" presName="hierRoot3" presStyleCnt="0"/>
      <dgm:spPr/>
      <dgm:t>
        <a:bodyPr/>
        <a:lstStyle/>
        <a:p>
          <a:endParaRPr lang="ru-RU"/>
        </a:p>
      </dgm:t>
    </dgm:pt>
    <dgm:pt modelId="{A3E4650A-801D-4968-97A8-DB13BA2C3DF0}" type="pres">
      <dgm:prSet presAssocID="{60CD53B8-9E9C-41F0-BE70-F34D689167DE}" presName="composite3" presStyleCnt="0"/>
      <dgm:spPr/>
      <dgm:t>
        <a:bodyPr/>
        <a:lstStyle/>
        <a:p>
          <a:endParaRPr lang="ru-RU"/>
        </a:p>
      </dgm:t>
    </dgm:pt>
    <dgm:pt modelId="{BFF7756D-5055-493F-8E67-99D7182F9F65}" type="pres">
      <dgm:prSet presAssocID="{60CD53B8-9E9C-41F0-BE70-F34D689167DE}" presName="background3" presStyleLbl="node3" presStyleIdx="2" presStyleCnt="4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AB283D1B-8E81-4D04-BB55-96DCA1024225}" type="pres">
      <dgm:prSet presAssocID="{60CD53B8-9E9C-41F0-BE70-F34D689167DE}" presName="text3" presStyleLbl="fgAcc3" presStyleIdx="2" presStyleCnt="4" custScaleX="136303" custScaleY="685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6A6697-D938-47B7-BF4A-DB4E69BD78DF}" type="pres">
      <dgm:prSet presAssocID="{60CD53B8-9E9C-41F0-BE70-F34D689167DE}" presName="hierChild4" presStyleCnt="0"/>
      <dgm:spPr/>
      <dgm:t>
        <a:bodyPr/>
        <a:lstStyle/>
        <a:p>
          <a:endParaRPr lang="ru-RU"/>
        </a:p>
      </dgm:t>
    </dgm:pt>
    <dgm:pt modelId="{BC6B9D82-46B3-4354-82CD-A786D1F35211}" type="pres">
      <dgm:prSet presAssocID="{01424F05-785C-4C77-83D5-268C83F87831}" presName="Name17" presStyleLbl="parChTrans1D3" presStyleIdx="3" presStyleCnt="4"/>
      <dgm:spPr/>
      <dgm:t>
        <a:bodyPr/>
        <a:lstStyle/>
        <a:p>
          <a:endParaRPr lang="ru-RU"/>
        </a:p>
      </dgm:t>
    </dgm:pt>
    <dgm:pt modelId="{3BAE5C32-E611-4615-B603-B0C90720A469}" type="pres">
      <dgm:prSet presAssocID="{FC33D784-69F8-4FC9-AABA-5C6C538F20E7}" presName="hierRoot3" presStyleCnt="0"/>
      <dgm:spPr/>
      <dgm:t>
        <a:bodyPr/>
        <a:lstStyle/>
        <a:p>
          <a:endParaRPr lang="ru-RU"/>
        </a:p>
      </dgm:t>
    </dgm:pt>
    <dgm:pt modelId="{E5F7D12C-917D-4DC9-9DFD-466CF806EF01}" type="pres">
      <dgm:prSet presAssocID="{FC33D784-69F8-4FC9-AABA-5C6C538F20E7}" presName="composite3" presStyleCnt="0"/>
      <dgm:spPr/>
      <dgm:t>
        <a:bodyPr/>
        <a:lstStyle/>
        <a:p>
          <a:endParaRPr lang="ru-RU"/>
        </a:p>
      </dgm:t>
    </dgm:pt>
    <dgm:pt modelId="{6E98CA48-5887-4D6B-8A8F-C92A071F1086}" type="pres">
      <dgm:prSet presAssocID="{FC33D784-69F8-4FC9-AABA-5C6C538F20E7}" presName="background3" presStyleLbl="node3" presStyleIdx="3" presStyleCnt="4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1D1250E3-62E2-42D7-AD8A-F4449D2A3102}" type="pres">
      <dgm:prSet presAssocID="{FC33D784-69F8-4FC9-AABA-5C6C538F20E7}" presName="text3" presStyleLbl="fgAcc3" presStyleIdx="3" presStyleCnt="4" custScaleX="126487" custScaleY="695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04ABDB-544E-43D9-9178-2F8200345BF1}" type="pres">
      <dgm:prSet presAssocID="{FC33D784-69F8-4FC9-AABA-5C6C538F20E7}" presName="hierChild4" presStyleCnt="0"/>
      <dgm:spPr/>
      <dgm:t>
        <a:bodyPr/>
        <a:lstStyle/>
        <a:p>
          <a:endParaRPr lang="ru-RU"/>
        </a:p>
      </dgm:t>
    </dgm:pt>
  </dgm:ptLst>
  <dgm:cxnLst>
    <dgm:cxn modelId="{AAF81619-6644-468E-938D-2FC74BB3FFD4}" srcId="{1540AB06-E36E-4165-A0E9-3F04C66525C8}" destId="{F8ACE18F-9BA8-4BC6-9712-FB1348FD132C}" srcOrd="1" destOrd="0" parTransId="{B2CAA15A-2702-47F8-AACB-966036ED22D7}" sibTransId="{B4337EBB-97C1-432F-9F63-CD56D5D0720B}"/>
    <dgm:cxn modelId="{5EABEFE8-88EF-4B7E-9D54-25BA5FC810F0}" srcId="{1540AB06-E36E-4165-A0E9-3F04C66525C8}" destId="{DB3FCCC4-3C8E-4B3F-A6A1-43A69F430E69}" srcOrd="0" destOrd="0" parTransId="{7E7B13EF-4047-4425-9BBC-8286FF5D257D}" sibTransId="{B3162292-638E-4D0F-BD6D-46ED52C8396A}"/>
    <dgm:cxn modelId="{F3918A3A-F3CE-4B91-96A8-7D0FF535CA45}" type="presOf" srcId="{01424F05-785C-4C77-83D5-268C83F87831}" destId="{BC6B9D82-46B3-4354-82CD-A786D1F35211}" srcOrd="0" destOrd="0" presId="urn:microsoft.com/office/officeart/2005/8/layout/hierarchy1"/>
    <dgm:cxn modelId="{DE701367-39D1-4400-A417-23760ACBF1B0}" type="presOf" srcId="{F8ACE18F-9BA8-4BC6-9712-FB1348FD132C}" destId="{9FE6FE6A-F4B2-46B1-B932-247E8E697FB7}" srcOrd="0" destOrd="0" presId="urn:microsoft.com/office/officeart/2005/8/layout/hierarchy1"/>
    <dgm:cxn modelId="{BFCE0CDA-09A1-485A-9F7D-121C45876513}" type="presOf" srcId="{EEA3FA4F-FAE8-4378-BECD-EDC9CE085DC9}" destId="{E4954330-5916-42A4-91D5-CAC3946036DF}" srcOrd="0" destOrd="0" presId="urn:microsoft.com/office/officeart/2005/8/layout/hierarchy1"/>
    <dgm:cxn modelId="{A02497F2-E321-438B-9D96-A0AA4F164246}" type="presOf" srcId="{7E7B13EF-4047-4425-9BBC-8286FF5D257D}" destId="{95C821FE-193F-4FA6-8A9F-9760C1D6B23E}" srcOrd="0" destOrd="0" presId="urn:microsoft.com/office/officeart/2005/8/layout/hierarchy1"/>
    <dgm:cxn modelId="{1E5F7034-6FBF-49F5-8F2F-6AF080DAE652}" type="presOf" srcId="{05CCDD6F-9AA1-4039-BE93-E299CEC83E88}" destId="{EB3A4B74-8487-474E-B65D-6EE0DD943F99}" srcOrd="0" destOrd="0" presId="urn:microsoft.com/office/officeart/2005/8/layout/hierarchy1"/>
    <dgm:cxn modelId="{5013C5BB-1310-4A8B-870D-5A42CF265E55}" type="presOf" srcId="{F5B17EA4-C759-479B-A0C9-9B97FAAD5D53}" destId="{BB9F7D3E-9943-4869-860E-AB3A84FB2621}" srcOrd="0" destOrd="0" presId="urn:microsoft.com/office/officeart/2005/8/layout/hierarchy1"/>
    <dgm:cxn modelId="{E72A8511-0965-4C15-9BBB-DCD39986C556}" type="presOf" srcId="{FC33D784-69F8-4FC9-AABA-5C6C538F20E7}" destId="{1D1250E3-62E2-42D7-AD8A-F4449D2A3102}" srcOrd="0" destOrd="0" presId="urn:microsoft.com/office/officeart/2005/8/layout/hierarchy1"/>
    <dgm:cxn modelId="{B947D822-8E36-423A-819E-41FDEB58A202}" type="presOf" srcId="{DB3FCCC4-3C8E-4B3F-A6A1-43A69F430E69}" destId="{201176B5-DA29-4CBC-B5A9-7A8533F06AC9}" srcOrd="0" destOrd="0" presId="urn:microsoft.com/office/officeart/2005/8/layout/hierarchy1"/>
    <dgm:cxn modelId="{BFE41123-3BCF-4452-80BC-FE2E90E053FF}" srcId="{9AA07254-42C6-4294-A662-E17AE2806C15}" destId="{FC33D784-69F8-4FC9-AABA-5C6C538F20E7}" srcOrd="1" destOrd="0" parTransId="{01424F05-785C-4C77-83D5-268C83F87831}" sibTransId="{3F9A0C9C-5CE6-4018-BB85-A28F71D84A10}"/>
    <dgm:cxn modelId="{61A1EE16-C02A-47A6-BEEC-B703655D5D9C}" type="presOf" srcId="{60CD53B8-9E9C-41F0-BE70-F34D689167DE}" destId="{AB283D1B-8E81-4D04-BB55-96DCA1024225}" srcOrd="0" destOrd="0" presId="urn:microsoft.com/office/officeart/2005/8/layout/hierarchy1"/>
    <dgm:cxn modelId="{1E2F0120-85D8-4C72-ADBE-4F7F32D007AD}" type="presOf" srcId="{8616B3AD-DA1A-4A91-87E3-05F47976804A}" destId="{47DB0D14-1E38-484F-B829-F120DACB8A77}" srcOrd="0" destOrd="0" presId="urn:microsoft.com/office/officeart/2005/8/layout/hierarchy1"/>
    <dgm:cxn modelId="{01746152-6B3C-4AEE-B663-CDB8678B8E0E}" type="presOf" srcId="{1540AB06-E36E-4165-A0E9-3F04C66525C8}" destId="{8BFE030A-D1FD-4117-BFB8-E9B8CA0A124F}" srcOrd="0" destOrd="0" presId="urn:microsoft.com/office/officeart/2005/8/layout/hierarchy1"/>
    <dgm:cxn modelId="{4177C2D7-D5BF-4630-8C72-EB647645209A}" type="presOf" srcId="{B2CAA15A-2702-47F8-AACB-966036ED22D7}" destId="{6B7CBB52-B395-46D0-840F-88CA5B1DB6D4}" srcOrd="0" destOrd="0" presId="urn:microsoft.com/office/officeart/2005/8/layout/hierarchy1"/>
    <dgm:cxn modelId="{A95149D7-4B1A-462A-ACF0-8FABA1266678}" type="presOf" srcId="{9AA07254-42C6-4294-A662-E17AE2806C15}" destId="{E12798C3-9D16-42CE-90FC-8194F7BC69A5}" srcOrd="0" destOrd="0" presId="urn:microsoft.com/office/officeart/2005/8/layout/hierarchy1"/>
    <dgm:cxn modelId="{ED40C31B-7563-4ED5-AEDA-BF650BF62164}" srcId="{EEA3FA4F-FAE8-4378-BECD-EDC9CE085DC9}" destId="{05CCDD6F-9AA1-4039-BE93-E299CEC83E88}" srcOrd="0" destOrd="0" parTransId="{7AE27EE4-4CB2-443E-971C-0CE9811CE68C}" sibTransId="{A5D7C71E-EBDF-4ABE-A0A5-AF9387B47447}"/>
    <dgm:cxn modelId="{8B0E1B1A-90DC-421B-862B-190FBAB0FA28}" srcId="{05CCDD6F-9AA1-4039-BE93-E299CEC83E88}" destId="{9AA07254-42C6-4294-A662-E17AE2806C15}" srcOrd="1" destOrd="0" parTransId="{F5B17EA4-C759-479B-A0C9-9B97FAAD5D53}" sibTransId="{2B0EA33B-BFBE-4651-B05C-A87BE5740562}"/>
    <dgm:cxn modelId="{DE33584F-0CD8-459A-A93C-72AB6923A6E7}" srcId="{05CCDD6F-9AA1-4039-BE93-E299CEC83E88}" destId="{1540AB06-E36E-4165-A0E9-3F04C66525C8}" srcOrd="0" destOrd="0" parTransId="{E11C2918-710A-4B9D-BE60-BFD749605288}" sibTransId="{4325D313-1DA2-41CA-805C-CF7C9735311C}"/>
    <dgm:cxn modelId="{B2666EBA-0D93-416A-BA4C-D95B3A1315B8}" srcId="{9AA07254-42C6-4294-A662-E17AE2806C15}" destId="{60CD53B8-9E9C-41F0-BE70-F34D689167DE}" srcOrd="0" destOrd="0" parTransId="{8616B3AD-DA1A-4A91-87E3-05F47976804A}" sibTransId="{10623A71-6357-4938-AF4B-9A8D71754CA5}"/>
    <dgm:cxn modelId="{3D31ADE9-8D13-4759-93D4-CB858B5E2EF4}" type="presOf" srcId="{E11C2918-710A-4B9D-BE60-BFD749605288}" destId="{286797B8-5F3B-430B-AE7C-FA2867DF12E5}" srcOrd="0" destOrd="0" presId="urn:microsoft.com/office/officeart/2005/8/layout/hierarchy1"/>
    <dgm:cxn modelId="{857133E6-2D31-4223-A317-764ADCE69B3F}" type="presParOf" srcId="{E4954330-5916-42A4-91D5-CAC3946036DF}" destId="{95B4FC22-0AD0-4C80-ADF1-F27D8E84C6A7}" srcOrd="0" destOrd="0" presId="urn:microsoft.com/office/officeart/2005/8/layout/hierarchy1"/>
    <dgm:cxn modelId="{9CFAB10F-B2F2-48B7-97DA-9951E02BE4AB}" type="presParOf" srcId="{95B4FC22-0AD0-4C80-ADF1-F27D8E84C6A7}" destId="{7E6F1702-0CD5-4A7F-AE0E-7FDB24E7358F}" srcOrd="0" destOrd="0" presId="urn:microsoft.com/office/officeart/2005/8/layout/hierarchy1"/>
    <dgm:cxn modelId="{A2106A30-5273-4B25-957A-C38E3ECD5B92}" type="presParOf" srcId="{7E6F1702-0CD5-4A7F-AE0E-7FDB24E7358F}" destId="{F3A2D579-8150-440B-B286-E1B9EB36DE1D}" srcOrd="0" destOrd="0" presId="urn:microsoft.com/office/officeart/2005/8/layout/hierarchy1"/>
    <dgm:cxn modelId="{C424618D-39B3-4276-AC9E-E87A52B19510}" type="presParOf" srcId="{7E6F1702-0CD5-4A7F-AE0E-7FDB24E7358F}" destId="{EB3A4B74-8487-474E-B65D-6EE0DD943F99}" srcOrd="1" destOrd="0" presId="urn:microsoft.com/office/officeart/2005/8/layout/hierarchy1"/>
    <dgm:cxn modelId="{940D5487-9820-4614-8756-923686F558A0}" type="presParOf" srcId="{95B4FC22-0AD0-4C80-ADF1-F27D8E84C6A7}" destId="{CD34F232-BAC0-46FF-A4F7-1D1C10BEE66B}" srcOrd="1" destOrd="0" presId="urn:microsoft.com/office/officeart/2005/8/layout/hierarchy1"/>
    <dgm:cxn modelId="{2203E9BB-16E1-4934-B9D8-22B4EF85A641}" type="presParOf" srcId="{CD34F232-BAC0-46FF-A4F7-1D1C10BEE66B}" destId="{286797B8-5F3B-430B-AE7C-FA2867DF12E5}" srcOrd="0" destOrd="0" presId="urn:microsoft.com/office/officeart/2005/8/layout/hierarchy1"/>
    <dgm:cxn modelId="{60E4AAD4-EDE3-4E7E-919E-9E02446D8C04}" type="presParOf" srcId="{CD34F232-BAC0-46FF-A4F7-1D1C10BEE66B}" destId="{ED627F1B-81E6-4299-BE94-F950AD4BDD4D}" srcOrd="1" destOrd="0" presId="urn:microsoft.com/office/officeart/2005/8/layout/hierarchy1"/>
    <dgm:cxn modelId="{837CD312-A37F-4DA9-8576-F861B141FBEB}" type="presParOf" srcId="{ED627F1B-81E6-4299-BE94-F950AD4BDD4D}" destId="{D3BA6712-C10E-4D1C-A007-0FBE2DC5F1E4}" srcOrd="0" destOrd="0" presId="urn:microsoft.com/office/officeart/2005/8/layout/hierarchy1"/>
    <dgm:cxn modelId="{34A60CDF-0105-409E-840D-18FFD0108B10}" type="presParOf" srcId="{D3BA6712-C10E-4D1C-A007-0FBE2DC5F1E4}" destId="{0FC132E1-0C52-4EC5-81CD-A0E45D8D4435}" srcOrd="0" destOrd="0" presId="urn:microsoft.com/office/officeart/2005/8/layout/hierarchy1"/>
    <dgm:cxn modelId="{AEDC7D9B-3D2C-43C2-AC0D-86E4DA9A42B8}" type="presParOf" srcId="{D3BA6712-C10E-4D1C-A007-0FBE2DC5F1E4}" destId="{8BFE030A-D1FD-4117-BFB8-E9B8CA0A124F}" srcOrd="1" destOrd="0" presId="urn:microsoft.com/office/officeart/2005/8/layout/hierarchy1"/>
    <dgm:cxn modelId="{942F1A29-9190-4E5C-8B18-8BFF78891448}" type="presParOf" srcId="{ED627F1B-81E6-4299-BE94-F950AD4BDD4D}" destId="{99ABE645-F063-4D6E-ADDB-B807F4669C60}" srcOrd="1" destOrd="0" presId="urn:microsoft.com/office/officeart/2005/8/layout/hierarchy1"/>
    <dgm:cxn modelId="{919405EB-12DC-4324-8C28-4D2B35F9730B}" type="presParOf" srcId="{99ABE645-F063-4D6E-ADDB-B807F4669C60}" destId="{95C821FE-193F-4FA6-8A9F-9760C1D6B23E}" srcOrd="0" destOrd="0" presId="urn:microsoft.com/office/officeart/2005/8/layout/hierarchy1"/>
    <dgm:cxn modelId="{A36DEE71-96CC-48F3-B9A1-6D60703C032A}" type="presParOf" srcId="{99ABE645-F063-4D6E-ADDB-B807F4669C60}" destId="{BE421351-2D88-4839-8F12-B02C2FE18A87}" srcOrd="1" destOrd="0" presId="urn:microsoft.com/office/officeart/2005/8/layout/hierarchy1"/>
    <dgm:cxn modelId="{39D024D4-7477-406B-B02D-D299D8BC8C32}" type="presParOf" srcId="{BE421351-2D88-4839-8F12-B02C2FE18A87}" destId="{17ADEADC-30B8-4538-B2ED-D539FBF4FD55}" srcOrd="0" destOrd="0" presId="urn:microsoft.com/office/officeart/2005/8/layout/hierarchy1"/>
    <dgm:cxn modelId="{00BE5BC2-E233-459D-957B-568ECC990207}" type="presParOf" srcId="{17ADEADC-30B8-4538-B2ED-D539FBF4FD55}" destId="{A70049C9-A8F3-4AE9-9BC0-A5DA72D0DE2C}" srcOrd="0" destOrd="0" presId="urn:microsoft.com/office/officeart/2005/8/layout/hierarchy1"/>
    <dgm:cxn modelId="{BBD72598-C4E3-4EAF-9BDA-5F81E14ECC43}" type="presParOf" srcId="{17ADEADC-30B8-4538-B2ED-D539FBF4FD55}" destId="{201176B5-DA29-4CBC-B5A9-7A8533F06AC9}" srcOrd="1" destOrd="0" presId="urn:microsoft.com/office/officeart/2005/8/layout/hierarchy1"/>
    <dgm:cxn modelId="{A4D86618-98B1-440A-B0B3-86A79565E2C8}" type="presParOf" srcId="{BE421351-2D88-4839-8F12-B02C2FE18A87}" destId="{4788ACDB-0E41-441B-85D3-7A1E5C1D7C60}" srcOrd="1" destOrd="0" presId="urn:microsoft.com/office/officeart/2005/8/layout/hierarchy1"/>
    <dgm:cxn modelId="{1113A8AB-603E-498C-84B8-C47FC3065494}" type="presParOf" srcId="{99ABE645-F063-4D6E-ADDB-B807F4669C60}" destId="{6B7CBB52-B395-46D0-840F-88CA5B1DB6D4}" srcOrd="2" destOrd="0" presId="urn:microsoft.com/office/officeart/2005/8/layout/hierarchy1"/>
    <dgm:cxn modelId="{AF9936EA-ABA9-429F-9C15-29EA17A06FD6}" type="presParOf" srcId="{99ABE645-F063-4D6E-ADDB-B807F4669C60}" destId="{D69693B5-170B-4F7D-B3DA-6E684299FD1F}" srcOrd="3" destOrd="0" presId="urn:microsoft.com/office/officeart/2005/8/layout/hierarchy1"/>
    <dgm:cxn modelId="{90B21215-355C-4AD4-8013-8BD38B8BF2A8}" type="presParOf" srcId="{D69693B5-170B-4F7D-B3DA-6E684299FD1F}" destId="{947CEC7E-813F-41C0-8272-85895D7B3762}" srcOrd="0" destOrd="0" presId="urn:microsoft.com/office/officeart/2005/8/layout/hierarchy1"/>
    <dgm:cxn modelId="{7A84973D-14E8-454F-8C67-AA9B82978A14}" type="presParOf" srcId="{947CEC7E-813F-41C0-8272-85895D7B3762}" destId="{8FAC4C14-7CCE-4242-B29A-C7DFA8D57CC2}" srcOrd="0" destOrd="0" presId="urn:microsoft.com/office/officeart/2005/8/layout/hierarchy1"/>
    <dgm:cxn modelId="{53BDB956-2595-4016-A445-A30F842C20EB}" type="presParOf" srcId="{947CEC7E-813F-41C0-8272-85895D7B3762}" destId="{9FE6FE6A-F4B2-46B1-B932-247E8E697FB7}" srcOrd="1" destOrd="0" presId="urn:microsoft.com/office/officeart/2005/8/layout/hierarchy1"/>
    <dgm:cxn modelId="{967C2D67-7B7A-4FBF-9ECC-1ADC4BA173B0}" type="presParOf" srcId="{D69693B5-170B-4F7D-B3DA-6E684299FD1F}" destId="{F9908A97-9326-4505-9A80-80076D0FA2A8}" srcOrd="1" destOrd="0" presId="urn:microsoft.com/office/officeart/2005/8/layout/hierarchy1"/>
    <dgm:cxn modelId="{08857C6E-AD0A-43B4-B945-0A640CB79A82}" type="presParOf" srcId="{CD34F232-BAC0-46FF-A4F7-1D1C10BEE66B}" destId="{BB9F7D3E-9943-4869-860E-AB3A84FB2621}" srcOrd="2" destOrd="0" presId="urn:microsoft.com/office/officeart/2005/8/layout/hierarchy1"/>
    <dgm:cxn modelId="{C608FB56-74BE-4082-A578-4D9054F67CFE}" type="presParOf" srcId="{CD34F232-BAC0-46FF-A4F7-1D1C10BEE66B}" destId="{40D5F392-1FEE-4BE3-BD8D-FCF1499E03F2}" srcOrd="3" destOrd="0" presId="urn:microsoft.com/office/officeart/2005/8/layout/hierarchy1"/>
    <dgm:cxn modelId="{8C572CD0-C4C6-4154-9B3D-C6DAE9556BFA}" type="presParOf" srcId="{40D5F392-1FEE-4BE3-BD8D-FCF1499E03F2}" destId="{2FD93810-B29D-4BF1-8E25-C0720E293D93}" srcOrd="0" destOrd="0" presId="urn:microsoft.com/office/officeart/2005/8/layout/hierarchy1"/>
    <dgm:cxn modelId="{1D891ECD-7152-4710-A0BA-3C01214A0BE2}" type="presParOf" srcId="{2FD93810-B29D-4BF1-8E25-C0720E293D93}" destId="{D6550343-99B0-4D88-B04C-4481E48A337A}" srcOrd="0" destOrd="0" presId="urn:microsoft.com/office/officeart/2005/8/layout/hierarchy1"/>
    <dgm:cxn modelId="{8787300C-89E0-46D8-BD66-12656FDE26B7}" type="presParOf" srcId="{2FD93810-B29D-4BF1-8E25-C0720E293D93}" destId="{E12798C3-9D16-42CE-90FC-8194F7BC69A5}" srcOrd="1" destOrd="0" presId="urn:microsoft.com/office/officeart/2005/8/layout/hierarchy1"/>
    <dgm:cxn modelId="{67A997E8-F449-4D6B-AEE4-4E6646022C0F}" type="presParOf" srcId="{40D5F392-1FEE-4BE3-BD8D-FCF1499E03F2}" destId="{081F98B1-C8A7-49AE-AF48-29A28C857D12}" srcOrd="1" destOrd="0" presId="urn:microsoft.com/office/officeart/2005/8/layout/hierarchy1"/>
    <dgm:cxn modelId="{85C65AB5-AAC3-44D5-866E-334C022AE44F}" type="presParOf" srcId="{081F98B1-C8A7-49AE-AF48-29A28C857D12}" destId="{47DB0D14-1E38-484F-B829-F120DACB8A77}" srcOrd="0" destOrd="0" presId="urn:microsoft.com/office/officeart/2005/8/layout/hierarchy1"/>
    <dgm:cxn modelId="{6A3BCAC5-E908-4637-A0AF-33F4F0E52867}" type="presParOf" srcId="{081F98B1-C8A7-49AE-AF48-29A28C857D12}" destId="{F3C988A4-637A-4B0B-8496-D945CB549CA6}" srcOrd="1" destOrd="0" presId="urn:microsoft.com/office/officeart/2005/8/layout/hierarchy1"/>
    <dgm:cxn modelId="{2D91F046-0DCC-4268-A18D-103836066A9B}" type="presParOf" srcId="{F3C988A4-637A-4B0B-8496-D945CB549CA6}" destId="{A3E4650A-801D-4968-97A8-DB13BA2C3DF0}" srcOrd="0" destOrd="0" presId="urn:microsoft.com/office/officeart/2005/8/layout/hierarchy1"/>
    <dgm:cxn modelId="{9ECD4881-996A-4F79-869E-4A69D0E3B280}" type="presParOf" srcId="{A3E4650A-801D-4968-97A8-DB13BA2C3DF0}" destId="{BFF7756D-5055-493F-8E67-99D7182F9F65}" srcOrd="0" destOrd="0" presId="urn:microsoft.com/office/officeart/2005/8/layout/hierarchy1"/>
    <dgm:cxn modelId="{F4151C82-2E12-4C26-8404-3ED636AE2C6A}" type="presParOf" srcId="{A3E4650A-801D-4968-97A8-DB13BA2C3DF0}" destId="{AB283D1B-8E81-4D04-BB55-96DCA1024225}" srcOrd="1" destOrd="0" presId="urn:microsoft.com/office/officeart/2005/8/layout/hierarchy1"/>
    <dgm:cxn modelId="{A53B38E8-FD54-4C86-9E02-E732A573F7ED}" type="presParOf" srcId="{F3C988A4-637A-4B0B-8496-D945CB549CA6}" destId="{096A6697-D938-47B7-BF4A-DB4E69BD78DF}" srcOrd="1" destOrd="0" presId="urn:microsoft.com/office/officeart/2005/8/layout/hierarchy1"/>
    <dgm:cxn modelId="{8F2C7527-E0DB-4022-8989-CD5905DF3BFC}" type="presParOf" srcId="{081F98B1-C8A7-49AE-AF48-29A28C857D12}" destId="{BC6B9D82-46B3-4354-82CD-A786D1F35211}" srcOrd="2" destOrd="0" presId="urn:microsoft.com/office/officeart/2005/8/layout/hierarchy1"/>
    <dgm:cxn modelId="{911A8A30-36B8-4FCE-988B-4F2907A6899A}" type="presParOf" srcId="{081F98B1-C8A7-49AE-AF48-29A28C857D12}" destId="{3BAE5C32-E611-4615-B603-B0C90720A469}" srcOrd="3" destOrd="0" presId="urn:microsoft.com/office/officeart/2005/8/layout/hierarchy1"/>
    <dgm:cxn modelId="{AE699CE8-6A50-454E-9FAA-0FE77A93B5F1}" type="presParOf" srcId="{3BAE5C32-E611-4615-B603-B0C90720A469}" destId="{E5F7D12C-917D-4DC9-9DFD-466CF806EF01}" srcOrd="0" destOrd="0" presId="urn:microsoft.com/office/officeart/2005/8/layout/hierarchy1"/>
    <dgm:cxn modelId="{C24AF28F-0441-4556-A88E-F402F48E10B0}" type="presParOf" srcId="{E5F7D12C-917D-4DC9-9DFD-466CF806EF01}" destId="{6E98CA48-5887-4D6B-8A8F-C92A071F1086}" srcOrd="0" destOrd="0" presId="urn:microsoft.com/office/officeart/2005/8/layout/hierarchy1"/>
    <dgm:cxn modelId="{968E95CE-BE61-4859-B9F8-EA8693357A74}" type="presParOf" srcId="{E5F7D12C-917D-4DC9-9DFD-466CF806EF01}" destId="{1D1250E3-62E2-42D7-AD8A-F4449D2A3102}" srcOrd="1" destOrd="0" presId="urn:microsoft.com/office/officeart/2005/8/layout/hierarchy1"/>
    <dgm:cxn modelId="{B38C1E2E-6FFA-4684-B127-08381379BBE2}" type="presParOf" srcId="{3BAE5C32-E611-4615-B603-B0C90720A469}" destId="{4704ABDB-544E-43D9-9178-2F8200345BF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1994F2-4E17-4DBD-B046-6BED1C78BDC0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B0FAAE2-A32E-4D17-AF4E-A046E01B9BA0}">
      <dgm:prSet phldrT="[Текст]" custT="1"/>
      <dgm:spPr/>
      <dgm:t>
        <a:bodyPr/>
        <a:lstStyle/>
        <a:p>
          <a:r>
            <a:rPr lang="ru-RU" sz="2400" i="1" dirty="0" smtClean="0">
              <a:latin typeface="Roboto"/>
            </a:rPr>
            <a:t>создание проблемных ситуаций</a:t>
          </a:r>
          <a:endParaRPr lang="ru-RU" sz="2400" i="1" dirty="0"/>
        </a:p>
      </dgm:t>
    </dgm:pt>
    <dgm:pt modelId="{0E27F646-0507-47E0-909D-982FBEEE0BBF}" type="parTrans" cxnId="{FFCECDFF-E468-4513-B7A0-CFA40A5D3F6C}">
      <dgm:prSet/>
      <dgm:spPr/>
      <dgm:t>
        <a:bodyPr/>
        <a:lstStyle/>
        <a:p>
          <a:endParaRPr lang="ru-RU"/>
        </a:p>
      </dgm:t>
    </dgm:pt>
    <dgm:pt modelId="{A059DE1A-C6EF-4BDA-B1E6-52F853D8A852}" type="sibTrans" cxnId="{FFCECDFF-E468-4513-B7A0-CFA40A5D3F6C}">
      <dgm:prSet/>
      <dgm:spPr/>
      <dgm:t>
        <a:bodyPr/>
        <a:lstStyle/>
        <a:p>
          <a:endParaRPr lang="ru-RU"/>
        </a:p>
      </dgm:t>
    </dgm:pt>
    <dgm:pt modelId="{95F2D15B-52B4-4500-A5E4-CD6573991EDE}">
      <dgm:prSet phldrT="[Текст]" custT="1"/>
      <dgm:spPr/>
      <dgm:t>
        <a:bodyPr/>
        <a:lstStyle/>
        <a:p>
          <a:r>
            <a:rPr lang="ru-RU" sz="2400" i="1" dirty="0" smtClean="0">
              <a:latin typeface="Roboto"/>
            </a:rPr>
            <a:t>постановка проблемных вопросов</a:t>
          </a:r>
          <a:endParaRPr lang="ru-RU" sz="2400" i="1" dirty="0"/>
        </a:p>
      </dgm:t>
    </dgm:pt>
    <dgm:pt modelId="{73EEE227-9E5B-44F8-B5A2-1704ECE7B999}" type="parTrans" cxnId="{A7AFBCC5-12B9-494F-BE6B-C94665E37B39}">
      <dgm:prSet/>
      <dgm:spPr/>
      <dgm:t>
        <a:bodyPr/>
        <a:lstStyle/>
        <a:p>
          <a:endParaRPr lang="ru-RU"/>
        </a:p>
      </dgm:t>
    </dgm:pt>
    <dgm:pt modelId="{34F824AD-62A2-4B11-AE72-79C5859033EE}" type="sibTrans" cxnId="{A7AFBCC5-12B9-494F-BE6B-C94665E37B39}">
      <dgm:prSet/>
      <dgm:spPr/>
      <dgm:t>
        <a:bodyPr/>
        <a:lstStyle/>
        <a:p>
          <a:endParaRPr lang="ru-RU"/>
        </a:p>
      </dgm:t>
    </dgm:pt>
    <dgm:pt modelId="{F9066B2E-045F-4D55-BFB5-9271BA0E043A}">
      <dgm:prSet phldrT="[Текст]"/>
      <dgm:spPr/>
      <dgm:t>
        <a:bodyPr/>
        <a:lstStyle/>
        <a:p>
          <a:r>
            <a:rPr lang="ru-RU" i="1" dirty="0" smtClean="0">
              <a:latin typeface="Roboto"/>
            </a:rPr>
            <a:t>круги доверия (работа в парах, мини-группах)</a:t>
          </a:r>
          <a:endParaRPr lang="ru-RU" i="1" dirty="0"/>
        </a:p>
      </dgm:t>
    </dgm:pt>
    <dgm:pt modelId="{EFF65E93-3D47-432E-B9B7-2810CE843A51}" type="parTrans" cxnId="{F7F48C67-197D-4A7D-A3FA-2C1971040274}">
      <dgm:prSet/>
      <dgm:spPr/>
      <dgm:t>
        <a:bodyPr/>
        <a:lstStyle/>
        <a:p>
          <a:endParaRPr lang="ru-RU"/>
        </a:p>
      </dgm:t>
    </dgm:pt>
    <dgm:pt modelId="{D5B37D28-7EEF-48E5-A701-52A2847C4CCE}" type="sibTrans" cxnId="{F7F48C67-197D-4A7D-A3FA-2C1971040274}">
      <dgm:prSet/>
      <dgm:spPr/>
      <dgm:t>
        <a:bodyPr/>
        <a:lstStyle/>
        <a:p>
          <a:endParaRPr lang="ru-RU"/>
        </a:p>
      </dgm:t>
    </dgm:pt>
    <dgm:pt modelId="{60705917-B135-4A4D-B137-92B434A0BE30}">
      <dgm:prSet/>
      <dgm:spPr/>
      <dgm:t>
        <a:bodyPr/>
        <a:lstStyle/>
        <a:p>
          <a:r>
            <a:rPr lang="ru-RU" i="1" dirty="0" smtClean="0">
              <a:latin typeface="Roboto"/>
            </a:rPr>
            <a:t>работа с правилами</a:t>
          </a:r>
          <a:endParaRPr lang="ru-RU" i="1" dirty="0"/>
        </a:p>
      </dgm:t>
    </dgm:pt>
    <dgm:pt modelId="{95ACD86A-2F67-4754-B95B-CB6A6E5B8B0B}" type="parTrans" cxnId="{9133828C-0889-4DEC-8146-82B389219ED7}">
      <dgm:prSet/>
      <dgm:spPr/>
      <dgm:t>
        <a:bodyPr/>
        <a:lstStyle/>
        <a:p>
          <a:endParaRPr lang="ru-RU"/>
        </a:p>
      </dgm:t>
    </dgm:pt>
    <dgm:pt modelId="{F1D27371-170D-4FD7-B368-F062998978BE}" type="sibTrans" cxnId="{9133828C-0889-4DEC-8146-82B389219ED7}">
      <dgm:prSet/>
      <dgm:spPr/>
      <dgm:t>
        <a:bodyPr/>
        <a:lstStyle/>
        <a:p>
          <a:endParaRPr lang="ru-RU"/>
        </a:p>
      </dgm:t>
    </dgm:pt>
    <dgm:pt modelId="{3E24DE40-6D81-40EF-AAD9-5A0AF9BD816A}" type="pres">
      <dgm:prSet presAssocID="{B11994F2-4E17-4DBD-B046-6BED1C78BDC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A7348C-6004-4C2E-B12F-1C220CE9EE05}" type="pres">
      <dgm:prSet presAssocID="{7B0FAAE2-A32E-4D17-AF4E-A046E01B9BA0}" presName="parentLin" presStyleCnt="0"/>
      <dgm:spPr/>
    </dgm:pt>
    <dgm:pt modelId="{C3A5ED65-F713-456C-9E07-B2C53F74E3EE}" type="pres">
      <dgm:prSet presAssocID="{7B0FAAE2-A32E-4D17-AF4E-A046E01B9BA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450BFE4-A86F-42A3-8B9B-6B9C366EDBCA}" type="pres">
      <dgm:prSet presAssocID="{7B0FAAE2-A32E-4D17-AF4E-A046E01B9BA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AF8F2-1CF6-4A21-AE7B-93C5AFA6CD82}" type="pres">
      <dgm:prSet presAssocID="{7B0FAAE2-A32E-4D17-AF4E-A046E01B9BA0}" presName="negativeSpace" presStyleCnt="0"/>
      <dgm:spPr/>
    </dgm:pt>
    <dgm:pt modelId="{AACD3B76-7D06-414E-A2CE-080B95F582D1}" type="pres">
      <dgm:prSet presAssocID="{7B0FAAE2-A32E-4D17-AF4E-A046E01B9BA0}" presName="childText" presStyleLbl="conFgAcc1" presStyleIdx="0" presStyleCnt="4">
        <dgm:presLayoutVars>
          <dgm:bulletEnabled val="1"/>
        </dgm:presLayoutVars>
      </dgm:prSet>
      <dgm:spPr/>
    </dgm:pt>
    <dgm:pt modelId="{F6793BB9-F9A5-41D7-BE46-E3EAB6631430}" type="pres">
      <dgm:prSet presAssocID="{A059DE1A-C6EF-4BDA-B1E6-52F853D8A852}" presName="spaceBetweenRectangles" presStyleCnt="0"/>
      <dgm:spPr/>
    </dgm:pt>
    <dgm:pt modelId="{2DD2ADA0-E49C-415B-AFAF-14C337AAE091}" type="pres">
      <dgm:prSet presAssocID="{95F2D15B-52B4-4500-A5E4-CD6573991EDE}" presName="parentLin" presStyleCnt="0"/>
      <dgm:spPr/>
    </dgm:pt>
    <dgm:pt modelId="{E6258823-CBB7-401C-954D-26C3D30BEDD0}" type="pres">
      <dgm:prSet presAssocID="{95F2D15B-52B4-4500-A5E4-CD6573991ED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0925F9B-6427-470F-9867-A2E49A156B57}" type="pres">
      <dgm:prSet presAssocID="{95F2D15B-52B4-4500-A5E4-CD6573991EDE}" presName="parentText" presStyleLbl="node1" presStyleIdx="1" presStyleCnt="4" custLinFactNeighborX="-9915" custLinFactNeighborY="-137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5C6B4-F686-42A9-A85A-87C7C9D932AC}" type="pres">
      <dgm:prSet presAssocID="{95F2D15B-52B4-4500-A5E4-CD6573991EDE}" presName="negativeSpace" presStyleCnt="0"/>
      <dgm:spPr/>
    </dgm:pt>
    <dgm:pt modelId="{C01A6389-DFBE-4C34-8872-E1C9727BCF1D}" type="pres">
      <dgm:prSet presAssocID="{95F2D15B-52B4-4500-A5E4-CD6573991EDE}" presName="childText" presStyleLbl="conFgAcc1" presStyleIdx="1" presStyleCnt="4">
        <dgm:presLayoutVars>
          <dgm:bulletEnabled val="1"/>
        </dgm:presLayoutVars>
      </dgm:prSet>
      <dgm:spPr/>
    </dgm:pt>
    <dgm:pt modelId="{85017621-1C27-41F0-9413-A144C2F667FF}" type="pres">
      <dgm:prSet presAssocID="{34F824AD-62A2-4B11-AE72-79C5859033EE}" presName="spaceBetweenRectangles" presStyleCnt="0"/>
      <dgm:spPr/>
    </dgm:pt>
    <dgm:pt modelId="{41CEF92C-06A7-4267-B021-560CEF40BCA4}" type="pres">
      <dgm:prSet presAssocID="{60705917-B135-4A4D-B137-92B434A0BE30}" presName="parentLin" presStyleCnt="0"/>
      <dgm:spPr/>
    </dgm:pt>
    <dgm:pt modelId="{5940AA05-2086-4F51-8CE1-89E8EBD5B65F}" type="pres">
      <dgm:prSet presAssocID="{60705917-B135-4A4D-B137-92B434A0BE30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77831427-48D7-4542-9029-1788314A1589}" type="pres">
      <dgm:prSet presAssocID="{60705917-B135-4A4D-B137-92B434A0BE3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5C75F-378E-4739-85C3-8402806D4530}" type="pres">
      <dgm:prSet presAssocID="{60705917-B135-4A4D-B137-92B434A0BE30}" presName="negativeSpace" presStyleCnt="0"/>
      <dgm:spPr/>
    </dgm:pt>
    <dgm:pt modelId="{4CEE4466-3774-46C7-8FD3-29A3C06C6069}" type="pres">
      <dgm:prSet presAssocID="{60705917-B135-4A4D-B137-92B434A0BE30}" presName="childText" presStyleLbl="conFgAcc1" presStyleIdx="2" presStyleCnt="4">
        <dgm:presLayoutVars>
          <dgm:bulletEnabled val="1"/>
        </dgm:presLayoutVars>
      </dgm:prSet>
      <dgm:spPr/>
    </dgm:pt>
    <dgm:pt modelId="{2598DA61-7C70-422F-95D8-ECC6202A6878}" type="pres">
      <dgm:prSet presAssocID="{F1D27371-170D-4FD7-B368-F062998978BE}" presName="spaceBetweenRectangles" presStyleCnt="0"/>
      <dgm:spPr/>
    </dgm:pt>
    <dgm:pt modelId="{9121A035-860C-4927-9BCB-7557F9B74137}" type="pres">
      <dgm:prSet presAssocID="{F9066B2E-045F-4D55-BFB5-9271BA0E043A}" presName="parentLin" presStyleCnt="0"/>
      <dgm:spPr/>
    </dgm:pt>
    <dgm:pt modelId="{A1860525-BB37-467E-BE26-B9FFCC7494F3}" type="pres">
      <dgm:prSet presAssocID="{F9066B2E-045F-4D55-BFB5-9271BA0E043A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5F0BDBE7-E22D-489A-8853-FBB82018A281}" type="pres">
      <dgm:prSet presAssocID="{F9066B2E-045F-4D55-BFB5-9271BA0E043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26741-8FA6-45C7-BD5A-6B3B5DB88184}" type="pres">
      <dgm:prSet presAssocID="{F9066B2E-045F-4D55-BFB5-9271BA0E043A}" presName="negativeSpace" presStyleCnt="0"/>
      <dgm:spPr/>
    </dgm:pt>
    <dgm:pt modelId="{E4AF8061-6CF2-4AE5-B078-87E7F954438D}" type="pres">
      <dgm:prSet presAssocID="{F9066B2E-045F-4D55-BFB5-9271BA0E043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7AFBCC5-12B9-494F-BE6B-C94665E37B39}" srcId="{B11994F2-4E17-4DBD-B046-6BED1C78BDC0}" destId="{95F2D15B-52B4-4500-A5E4-CD6573991EDE}" srcOrd="1" destOrd="0" parTransId="{73EEE227-9E5B-44F8-B5A2-1704ECE7B999}" sibTransId="{34F824AD-62A2-4B11-AE72-79C5859033EE}"/>
    <dgm:cxn modelId="{8E39F849-8F20-431E-B64C-A8CD92F1B9D6}" type="presOf" srcId="{95F2D15B-52B4-4500-A5E4-CD6573991EDE}" destId="{00925F9B-6427-470F-9867-A2E49A156B57}" srcOrd="1" destOrd="0" presId="urn:microsoft.com/office/officeart/2005/8/layout/list1"/>
    <dgm:cxn modelId="{C39B4C6C-634F-49D7-8E7D-EB3483512DDC}" type="presOf" srcId="{60705917-B135-4A4D-B137-92B434A0BE30}" destId="{77831427-48D7-4542-9029-1788314A1589}" srcOrd="1" destOrd="0" presId="urn:microsoft.com/office/officeart/2005/8/layout/list1"/>
    <dgm:cxn modelId="{FFCECDFF-E468-4513-B7A0-CFA40A5D3F6C}" srcId="{B11994F2-4E17-4DBD-B046-6BED1C78BDC0}" destId="{7B0FAAE2-A32E-4D17-AF4E-A046E01B9BA0}" srcOrd="0" destOrd="0" parTransId="{0E27F646-0507-47E0-909D-982FBEEE0BBF}" sibTransId="{A059DE1A-C6EF-4BDA-B1E6-52F853D8A852}"/>
    <dgm:cxn modelId="{FEEBC4CE-17EB-4E08-A39C-1FD7F8770620}" type="presOf" srcId="{B11994F2-4E17-4DBD-B046-6BED1C78BDC0}" destId="{3E24DE40-6D81-40EF-AAD9-5A0AF9BD816A}" srcOrd="0" destOrd="0" presId="urn:microsoft.com/office/officeart/2005/8/layout/list1"/>
    <dgm:cxn modelId="{4B1B0182-225D-4FEA-A0D3-933E84AAA743}" type="presOf" srcId="{F9066B2E-045F-4D55-BFB5-9271BA0E043A}" destId="{A1860525-BB37-467E-BE26-B9FFCC7494F3}" srcOrd="0" destOrd="0" presId="urn:microsoft.com/office/officeart/2005/8/layout/list1"/>
    <dgm:cxn modelId="{F7F48C67-197D-4A7D-A3FA-2C1971040274}" srcId="{B11994F2-4E17-4DBD-B046-6BED1C78BDC0}" destId="{F9066B2E-045F-4D55-BFB5-9271BA0E043A}" srcOrd="3" destOrd="0" parTransId="{EFF65E93-3D47-432E-B9B7-2810CE843A51}" sibTransId="{D5B37D28-7EEF-48E5-A701-52A2847C4CCE}"/>
    <dgm:cxn modelId="{9031FA96-E484-4056-BCF1-E7710A47451B}" type="presOf" srcId="{7B0FAAE2-A32E-4D17-AF4E-A046E01B9BA0}" destId="{5450BFE4-A86F-42A3-8B9B-6B9C366EDBCA}" srcOrd="1" destOrd="0" presId="urn:microsoft.com/office/officeart/2005/8/layout/list1"/>
    <dgm:cxn modelId="{9F127DE7-8C5D-4078-A5A8-C665923A95E7}" type="presOf" srcId="{F9066B2E-045F-4D55-BFB5-9271BA0E043A}" destId="{5F0BDBE7-E22D-489A-8853-FBB82018A281}" srcOrd="1" destOrd="0" presId="urn:microsoft.com/office/officeart/2005/8/layout/list1"/>
    <dgm:cxn modelId="{035E2131-4E43-4C4F-86BB-447536288A57}" type="presOf" srcId="{7B0FAAE2-A32E-4D17-AF4E-A046E01B9BA0}" destId="{C3A5ED65-F713-456C-9E07-B2C53F74E3EE}" srcOrd="0" destOrd="0" presId="urn:microsoft.com/office/officeart/2005/8/layout/list1"/>
    <dgm:cxn modelId="{783F1811-C5CC-4F48-BF96-F90D4FA887D2}" type="presOf" srcId="{95F2D15B-52B4-4500-A5E4-CD6573991EDE}" destId="{E6258823-CBB7-401C-954D-26C3D30BEDD0}" srcOrd="0" destOrd="0" presId="urn:microsoft.com/office/officeart/2005/8/layout/list1"/>
    <dgm:cxn modelId="{D0EB679A-129F-496F-81F5-4AF7A3B89D0F}" type="presOf" srcId="{60705917-B135-4A4D-B137-92B434A0BE30}" destId="{5940AA05-2086-4F51-8CE1-89E8EBD5B65F}" srcOrd="0" destOrd="0" presId="urn:microsoft.com/office/officeart/2005/8/layout/list1"/>
    <dgm:cxn modelId="{9133828C-0889-4DEC-8146-82B389219ED7}" srcId="{B11994F2-4E17-4DBD-B046-6BED1C78BDC0}" destId="{60705917-B135-4A4D-B137-92B434A0BE30}" srcOrd="2" destOrd="0" parTransId="{95ACD86A-2F67-4754-B95B-CB6A6E5B8B0B}" sibTransId="{F1D27371-170D-4FD7-B368-F062998978BE}"/>
    <dgm:cxn modelId="{DFE1A800-1534-4783-AAC9-D7C066C8714A}" type="presParOf" srcId="{3E24DE40-6D81-40EF-AAD9-5A0AF9BD816A}" destId="{32A7348C-6004-4C2E-B12F-1C220CE9EE05}" srcOrd="0" destOrd="0" presId="urn:microsoft.com/office/officeart/2005/8/layout/list1"/>
    <dgm:cxn modelId="{771DCEBF-EFA4-460E-ABDE-F60AF80F3571}" type="presParOf" srcId="{32A7348C-6004-4C2E-B12F-1C220CE9EE05}" destId="{C3A5ED65-F713-456C-9E07-B2C53F74E3EE}" srcOrd="0" destOrd="0" presId="urn:microsoft.com/office/officeart/2005/8/layout/list1"/>
    <dgm:cxn modelId="{7B26766A-7B33-47A7-B56F-1897B36A2BFD}" type="presParOf" srcId="{32A7348C-6004-4C2E-B12F-1C220CE9EE05}" destId="{5450BFE4-A86F-42A3-8B9B-6B9C366EDBCA}" srcOrd="1" destOrd="0" presId="urn:microsoft.com/office/officeart/2005/8/layout/list1"/>
    <dgm:cxn modelId="{5C02363E-BF92-4043-BD96-4C09464F5F2C}" type="presParOf" srcId="{3E24DE40-6D81-40EF-AAD9-5A0AF9BD816A}" destId="{EF9AF8F2-1CF6-4A21-AE7B-93C5AFA6CD82}" srcOrd="1" destOrd="0" presId="urn:microsoft.com/office/officeart/2005/8/layout/list1"/>
    <dgm:cxn modelId="{5113C2EB-7C2B-4741-954A-44E20C22E959}" type="presParOf" srcId="{3E24DE40-6D81-40EF-AAD9-5A0AF9BD816A}" destId="{AACD3B76-7D06-414E-A2CE-080B95F582D1}" srcOrd="2" destOrd="0" presId="urn:microsoft.com/office/officeart/2005/8/layout/list1"/>
    <dgm:cxn modelId="{83CAE84F-1DF4-438C-B47A-4DB02E6BE99D}" type="presParOf" srcId="{3E24DE40-6D81-40EF-AAD9-5A0AF9BD816A}" destId="{F6793BB9-F9A5-41D7-BE46-E3EAB6631430}" srcOrd="3" destOrd="0" presId="urn:microsoft.com/office/officeart/2005/8/layout/list1"/>
    <dgm:cxn modelId="{1DF06B14-88B7-47E0-93C2-40A28555B818}" type="presParOf" srcId="{3E24DE40-6D81-40EF-AAD9-5A0AF9BD816A}" destId="{2DD2ADA0-E49C-415B-AFAF-14C337AAE091}" srcOrd="4" destOrd="0" presId="urn:microsoft.com/office/officeart/2005/8/layout/list1"/>
    <dgm:cxn modelId="{7E31D8F4-9E51-4917-B8BF-590DDE7D938A}" type="presParOf" srcId="{2DD2ADA0-E49C-415B-AFAF-14C337AAE091}" destId="{E6258823-CBB7-401C-954D-26C3D30BEDD0}" srcOrd="0" destOrd="0" presId="urn:microsoft.com/office/officeart/2005/8/layout/list1"/>
    <dgm:cxn modelId="{A0DAD447-1B19-443B-B5FA-4E6D52146F95}" type="presParOf" srcId="{2DD2ADA0-E49C-415B-AFAF-14C337AAE091}" destId="{00925F9B-6427-470F-9867-A2E49A156B57}" srcOrd="1" destOrd="0" presId="urn:microsoft.com/office/officeart/2005/8/layout/list1"/>
    <dgm:cxn modelId="{9AD13FA6-D8D1-4CEC-BDDB-155CC99F3C71}" type="presParOf" srcId="{3E24DE40-6D81-40EF-AAD9-5A0AF9BD816A}" destId="{C015C6B4-F686-42A9-A85A-87C7C9D932AC}" srcOrd="5" destOrd="0" presId="urn:microsoft.com/office/officeart/2005/8/layout/list1"/>
    <dgm:cxn modelId="{E7DEE7F4-A9D4-4DBA-BD8A-2D05757EDD78}" type="presParOf" srcId="{3E24DE40-6D81-40EF-AAD9-5A0AF9BD816A}" destId="{C01A6389-DFBE-4C34-8872-E1C9727BCF1D}" srcOrd="6" destOrd="0" presId="urn:microsoft.com/office/officeart/2005/8/layout/list1"/>
    <dgm:cxn modelId="{02CAB261-6926-4FAE-B733-0FA9BC7D14B2}" type="presParOf" srcId="{3E24DE40-6D81-40EF-AAD9-5A0AF9BD816A}" destId="{85017621-1C27-41F0-9413-A144C2F667FF}" srcOrd="7" destOrd="0" presId="urn:microsoft.com/office/officeart/2005/8/layout/list1"/>
    <dgm:cxn modelId="{D3CA3FFE-4D43-4800-957A-4CD53977BB77}" type="presParOf" srcId="{3E24DE40-6D81-40EF-AAD9-5A0AF9BD816A}" destId="{41CEF92C-06A7-4267-B021-560CEF40BCA4}" srcOrd="8" destOrd="0" presId="urn:microsoft.com/office/officeart/2005/8/layout/list1"/>
    <dgm:cxn modelId="{910CADAB-99D0-440D-A7E1-873D9C63A7D2}" type="presParOf" srcId="{41CEF92C-06A7-4267-B021-560CEF40BCA4}" destId="{5940AA05-2086-4F51-8CE1-89E8EBD5B65F}" srcOrd="0" destOrd="0" presId="urn:microsoft.com/office/officeart/2005/8/layout/list1"/>
    <dgm:cxn modelId="{C9EBC23B-5650-4D81-8CEB-A11E73EE709A}" type="presParOf" srcId="{41CEF92C-06A7-4267-B021-560CEF40BCA4}" destId="{77831427-48D7-4542-9029-1788314A1589}" srcOrd="1" destOrd="0" presId="urn:microsoft.com/office/officeart/2005/8/layout/list1"/>
    <dgm:cxn modelId="{66257B8C-A98D-4851-82C3-77F658CD2816}" type="presParOf" srcId="{3E24DE40-6D81-40EF-AAD9-5A0AF9BD816A}" destId="{B615C75F-378E-4739-85C3-8402806D4530}" srcOrd="9" destOrd="0" presId="urn:microsoft.com/office/officeart/2005/8/layout/list1"/>
    <dgm:cxn modelId="{2E676B05-285D-4FF9-8A68-B2291AB4A8A3}" type="presParOf" srcId="{3E24DE40-6D81-40EF-AAD9-5A0AF9BD816A}" destId="{4CEE4466-3774-46C7-8FD3-29A3C06C6069}" srcOrd="10" destOrd="0" presId="urn:microsoft.com/office/officeart/2005/8/layout/list1"/>
    <dgm:cxn modelId="{14C7A5E9-865B-47F0-8C6E-3B9C7D15597E}" type="presParOf" srcId="{3E24DE40-6D81-40EF-AAD9-5A0AF9BD816A}" destId="{2598DA61-7C70-422F-95D8-ECC6202A6878}" srcOrd="11" destOrd="0" presId="urn:microsoft.com/office/officeart/2005/8/layout/list1"/>
    <dgm:cxn modelId="{974A3500-5EC5-45E3-8446-C4248479EE04}" type="presParOf" srcId="{3E24DE40-6D81-40EF-AAD9-5A0AF9BD816A}" destId="{9121A035-860C-4927-9BCB-7557F9B74137}" srcOrd="12" destOrd="0" presId="urn:microsoft.com/office/officeart/2005/8/layout/list1"/>
    <dgm:cxn modelId="{B3668F6B-783F-4FA9-B0B6-2B3F726CE193}" type="presParOf" srcId="{9121A035-860C-4927-9BCB-7557F9B74137}" destId="{A1860525-BB37-467E-BE26-B9FFCC7494F3}" srcOrd="0" destOrd="0" presId="urn:microsoft.com/office/officeart/2005/8/layout/list1"/>
    <dgm:cxn modelId="{9D9BD9B2-B759-47F6-A653-00561BCFF1C4}" type="presParOf" srcId="{9121A035-860C-4927-9BCB-7557F9B74137}" destId="{5F0BDBE7-E22D-489A-8853-FBB82018A281}" srcOrd="1" destOrd="0" presId="urn:microsoft.com/office/officeart/2005/8/layout/list1"/>
    <dgm:cxn modelId="{D22CC1E1-7345-4F90-895F-4BAD847A5FF3}" type="presParOf" srcId="{3E24DE40-6D81-40EF-AAD9-5A0AF9BD816A}" destId="{C3926741-8FA6-45C7-BD5A-6B3B5DB88184}" srcOrd="13" destOrd="0" presId="urn:microsoft.com/office/officeart/2005/8/layout/list1"/>
    <dgm:cxn modelId="{E39ACA48-7C08-434B-AD1D-8F229D13C43E}" type="presParOf" srcId="{3E24DE40-6D81-40EF-AAD9-5A0AF9BD816A}" destId="{E4AF8061-6CF2-4AE5-B078-87E7F954438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5EFB6C-923E-494A-B8D4-449B21422BA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DAAD3C0-C143-4113-96F7-851DF91A2C58}">
      <dgm:prSet phldrT="[Текст]"/>
      <dgm:spPr>
        <a:solidFill>
          <a:srgbClr val="FF0000"/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dirty="0" smtClean="0"/>
            <a:t>1.</a:t>
          </a:r>
          <a:endParaRPr lang="ru-RU" dirty="0"/>
        </a:p>
      </dgm:t>
    </dgm:pt>
    <dgm:pt modelId="{5C27526C-BEDB-4C63-9862-1358984F34B5}" type="parTrans" cxnId="{3FE87B09-9619-4080-8AFB-D91822D708A1}">
      <dgm:prSet/>
      <dgm:spPr/>
      <dgm:t>
        <a:bodyPr/>
        <a:lstStyle/>
        <a:p>
          <a:endParaRPr lang="ru-RU"/>
        </a:p>
      </dgm:t>
    </dgm:pt>
    <dgm:pt modelId="{B88D34EA-39B8-40B1-B67F-C9BF0569D901}" type="sibTrans" cxnId="{3FE87B09-9619-4080-8AFB-D91822D708A1}">
      <dgm:prSet/>
      <dgm:spPr/>
      <dgm:t>
        <a:bodyPr/>
        <a:lstStyle/>
        <a:p>
          <a:endParaRPr lang="ru-RU"/>
        </a:p>
      </dgm:t>
    </dgm:pt>
    <dgm:pt modelId="{8DBCA892-7D02-4A56-94AC-F8208E9C1B32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i="1" dirty="0" smtClean="0"/>
            <a:t>Создает проблемную ситуацию</a:t>
          </a:r>
          <a:endParaRPr lang="ru-RU" sz="2000" b="1" i="1" dirty="0"/>
        </a:p>
      </dgm:t>
    </dgm:pt>
    <dgm:pt modelId="{0D52913E-B1B3-4F1B-9C73-BAF88ED89C43}" type="parTrans" cxnId="{580F8194-6167-4A12-8509-2A9F0902D347}">
      <dgm:prSet/>
      <dgm:spPr/>
      <dgm:t>
        <a:bodyPr/>
        <a:lstStyle/>
        <a:p>
          <a:endParaRPr lang="ru-RU"/>
        </a:p>
      </dgm:t>
    </dgm:pt>
    <dgm:pt modelId="{B400B40E-BBC9-451C-9BA2-7D2621F9A08C}" type="sibTrans" cxnId="{580F8194-6167-4A12-8509-2A9F0902D347}">
      <dgm:prSet/>
      <dgm:spPr/>
      <dgm:t>
        <a:bodyPr/>
        <a:lstStyle/>
        <a:p>
          <a:endParaRPr lang="ru-RU"/>
        </a:p>
      </dgm:t>
    </dgm:pt>
    <dgm:pt modelId="{1689FB8F-06F7-416E-93A8-295DAF535B2E}">
      <dgm:prSet phldrT="[Текст]"/>
      <dgm:spPr>
        <a:solidFill>
          <a:srgbClr val="FFC000"/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dirty="0" smtClean="0"/>
            <a:t>2.</a:t>
          </a:r>
          <a:endParaRPr lang="ru-RU" dirty="0"/>
        </a:p>
      </dgm:t>
    </dgm:pt>
    <dgm:pt modelId="{5F64D56F-34B6-4121-850D-47FF6D1A3F3E}" type="parTrans" cxnId="{6B403C14-6ACF-4A63-8D15-7594B90760E6}">
      <dgm:prSet/>
      <dgm:spPr/>
      <dgm:t>
        <a:bodyPr/>
        <a:lstStyle/>
        <a:p>
          <a:endParaRPr lang="ru-RU"/>
        </a:p>
      </dgm:t>
    </dgm:pt>
    <dgm:pt modelId="{970DDE03-1C60-40F7-9954-42450AD0146E}" type="sibTrans" cxnId="{6B403C14-6ACF-4A63-8D15-7594B90760E6}">
      <dgm:prSet/>
      <dgm:spPr/>
      <dgm:t>
        <a:bodyPr/>
        <a:lstStyle/>
        <a:p>
          <a:endParaRPr lang="ru-RU"/>
        </a:p>
      </dgm:t>
    </dgm:pt>
    <dgm:pt modelId="{9A79F77F-CF18-43F1-94F7-89BC47598A19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i="1" dirty="0" smtClean="0"/>
            <a:t>С помощью  проблемных вопросов включает детей в активно мыслящий процесс</a:t>
          </a:r>
          <a:endParaRPr lang="ru-RU" sz="1800" b="1" i="1" dirty="0"/>
        </a:p>
      </dgm:t>
    </dgm:pt>
    <dgm:pt modelId="{381169A9-87D6-42E0-A41F-5DB23D96DAB7}" type="parTrans" cxnId="{3E2037E4-310F-4C5C-B405-B7D2FFDB4E3E}">
      <dgm:prSet/>
      <dgm:spPr/>
      <dgm:t>
        <a:bodyPr/>
        <a:lstStyle/>
        <a:p>
          <a:endParaRPr lang="ru-RU"/>
        </a:p>
      </dgm:t>
    </dgm:pt>
    <dgm:pt modelId="{D198EA81-B290-4FC6-B2C5-763A1DA7CAF9}" type="sibTrans" cxnId="{3E2037E4-310F-4C5C-B405-B7D2FFDB4E3E}">
      <dgm:prSet/>
      <dgm:spPr/>
      <dgm:t>
        <a:bodyPr/>
        <a:lstStyle/>
        <a:p>
          <a:endParaRPr lang="ru-RU"/>
        </a:p>
      </dgm:t>
    </dgm:pt>
    <dgm:pt modelId="{177BBE50-0DB3-4F1D-B604-2D599D39C051}">
      <dgm:prSet phldrT="[Текст]"/>
      <dgm:spPr>
        <a:solidFill>
          <a:srgbClr val="0000FF"/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dirty="0" smtClean="0"/>
            <a:t>3.</a:t>
          </a:r>
          <a:endParaRPr lang="ru-RU" dirty="0"/>
        </a:p>
      </dgm:t>
    </dgm:pt>
    <dgm:pt modelId="{4A6ABD74-7007-4B11-91D3-63FFDA8D894A}" type="parTrans" cxnId="{0F466502-1DD2-40CB-AF9E-AFF126AB3DE3}">
      <dgm:prSet/>
      <dgm:spPr/>
      <dgm:t>
        <a:bodyPr/>
        <a:lstStyle/>
        <a:p>
          <a:endParaRPr lang="ru-RU"/>
        </a:p>
      </dgm:t>
    </dgm:pt>
    <dgm:pt modelId="{16D97109-C7EE-453E-875B-767F7743EE61}" type="sibTrans" cxnId="{0F466502-1DD2-40CB-AF9E-AFF126AB3DE3}">
      <dgm:prSet/>
      <dgm:spPr/>
      <dgm:t>
        <a:bodyPr/>
        <a:lstStyle/>
        <a:p>
          <a:endParaRPr lang="ru-RU"/>
        </a:p>
      </dgm:t>
    </dgm:pt>
    <dgm:pt modelId="{C74CA55F-2804-421F-B87F-3524017A0CB7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ru-RU" b="1" i="1" dirty="0" smtClean="0"/>
            <a:t>-</a:t>
          </a:r>
          <a:r>
            <a:rPr lang="ru-RU" b="1" i="1" dirty="0" smtClean="0">
              <a:solidFill>
                <a:srgbClr val="FF0000"/>
              </a:solidFill>
            </a:rPr>
            <a:t>Не</a:t>
          </a:r>
          <a:r>
            <a:rPr lang="ru-RU" b="1" i="1" dirty="0" smtClean="0"/>
            <a:t> прерывает  и не торопит  детей; </a:t>
          </a:r>
        </a:p>
        <a:p>
          <a:pPr>
            <a:lnSpc>
              <a:spcPts val="2160"/>
            </a:lnSpc>
            <a:spcAft>
              <a:spcPts val="0"/>
            </a:spcAft>
          </a:pPr>
          <a:r>
            <a:rPr lang="ru-RU" b="1" i="1" dirty="0" smtClean="0"/>
            <a:t>-</a:t>
          </a:r>
          <a:r>
            <a:rPr lang="ru-RU" b="1" i="1" dirty="0" smtClean="0">
              <a:solidFill>
                <a:srgbClr val="FF0000"/>
              </a:solidFill>
            </a:rPr>
            <a:t>Не</a:t>
          </a:r>
          <a:r>
            <a:rPr lang="ru-RU" b="1" i="1" dirty="0" smtClean="0"/>
            <a:t> даёт  готовых  ответов, и</a:t>
          </a:r>
          <a:r>
            <a:rPr lang="ru-RU" sz="1800" b="1" i="1" dirty="0" smtClean="0"/>
            <a:t>спользует  противоречия;</a:t>
          </a:r>
        </a:p>
        <a:p>
          <a:pPr>
            <a:lnSpc>
              <a:spcPts val="2160"/>
            </a:lnSpc>
            <a:spcAft>
              <a:spcPts val="0"/>
            </a:spcAft>
          </a:pPr>
          <a:r>
            <a:rPr lang="ru-RU" sz="1800" b="1" i="1" dirty="0" smtClean="0"/>
            <a:t>-Аргументирует  свой ответ;</a:t>
          </a:r>
          <a:endParaRPr lang="ru-RU" sz="1800" dirty="0" smtClean="0"/>
        </a:p>
        <a:p>
          <a:pPr>
            <a:lnSpc>
              <a:spcPts val="2160"/>
            </a:lnSpc>
            <a:spcAft>
              <a:spcPts val="0"/>
            </a:spcAft>
          </a:pPr>
          <a:r>
            <a:rPr lang="ru-RU" sz="1800" b="1" i="1" dirty="0" smtClean="0"/>
            <a:t>-Старается не упустить ни одного ребёнка;</a:t>
          </a:r>
          <a:r>
            <a:rPr lang="ru-RU" sz="3600" b="1" i="1" dirty="0" smtClean="0"/>
            <a:t> </a:t>
          </a:r>
        </a:p>
        <a:p>
          <a:pPr>
            <a:lnSpc>
              <a:spcPts val="2160"/>
            </a:lnSpc>
            <a:spcAft>
              <a:spcPts val="0"/>
            </a:spcAft>
          </a:pPr>
          <a:r>
            <a:rPr lang="ru-RU" sz="1800" b="1" i="1" dirty="0" smtClean="0"/>
            <a:t>-Отвечает  на вопросы  детей. </a:t>
          </a:r>
          <a:r>
            <a:rPr lang="ru-RU" sz="1800" b="1" i="1" dirty="0" smtClean="0">
              <a:solidFill>
                <a:srgbClr val="FF0000"/>
              </a:solidFill>
            </a:rPr>
            <a:t>Должен ответить так, чтобы его ответ помог ребёнку развиваться (мыслить, рассуждать самостоятельно);</a:t>
          </a:r>
        </a:p>
        <a:p>
          <a:pPr>
            <a:lnSpc>
              <a:spcPts val="2160"/>
            </a:lnSpc>
            <a:spcAft>
              <a:spcPts val="0"/>
            </a:spcAft>
          </a:pPr>
          <a:r>
            <a:rPr lang="ru-RU" sz="1800" b="1" i="1" dirty="0" smtClean="0"/>
            <a:t>-Должен  помочь  ребёнку  сформулировать мысль  и высказать  её, чтобы группа детей её поняла </a:t>
          </a:r>
          <a:endParaRPr lang="ru-RU" sz="1800" b="1" i="1" dirty="0"/>
        </a:p>
      </dgm:t>
    </dgm:pt>
    <dgm:pt modelId="{E82D4CBC-E492-431C-BF5F-8B1BB7A8B1E9}" type="parTrans" cxnId="{2E4F88B1-2E6A-48A3-8303-8690414326E7}">
      <dgm:prSet/>
      <dgm:spPr/>
      <dgm:t>
        <a:bodyPr/>
        <a:lstStyle/>
        <a:p>
          <a:endParaRPr lang="ru-RU"/>
        </a:p>
      </dgm:t>
    </dgm:pt>
    <dgm:pt modelId="{6D5C2B4F-6B06-494B-89DA-663655394784}" type="sibTrans" cxnId="{2E4F88B1-2E6A-48A3-8303-8690414326E7}">
      <dgm:prSet/>
      <dgm:spPr/>
      <dgm:t>
        <a:bodyPr/>
        <a:lstStyle/>
        <a:p>
          <a:endParaRPr lang="ru-RU"/>
        </a:p>
      </dgm:t>
    </dgm:pt>
    <dgm:pt modelId="{3A1C6B33-9CEC-4722-8314-2F02FAE17347}" type="pres">
      <dgm:prSet presAssocID="{6D5EFB6C-923E-494A-B8D4-449B21422BA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E93B91B-B5BB-4DC0-B324-D257F011B8ED}" type="pres">
      <dgm:prSet presAssocID="{9DAAD3C0-C143-4113-96F7-851DF91A2C58}" presName="parentText1" presStyleLbl="node1" presStyleIdx="0" presStyleCnt="3" custScaleX="98580" custLinFactNeighborX="586" custLinFactNeighborY="-3755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34619-91C3-468A-B888-0AD27F2DF0C4}" type="pres">
      <dgm:prSet presAssocID="{9DAAD3C0-C143-4113-96F7-851DF91A2C58}" presName="childText1" presStyleLbl="solidAlignAcc1" presStyleIdx="0" presStyleCnt="3" custScaleX="112641" custScaleY="39988" custLinFactNeighborX="10530" custLinFactNeighborY="-540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4634D-6815-47C7-B2F5-2038C85C3380}" type="pres">
      <dgm:prSet presAssocID="{1689FB8F-06F7-416E-93A8-295DAF535B2E}" presName="parentText2" presStyleLbl="node1" presStyleIdx="1" presStyleCnt="3" custScaleX="87449" custLinFactNeighborX="513" custLinFactNeighborY="-2551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FE5AD2-13BD-4F71-827E-E3E2F59D7B38}" type="pres">
      <dgm:prSet presAssocID="{1689FB8F-06F7-416E-93A8-295DAF535B2E}" presName="childText2" presStyleLbl="solidAlignAcc1" presStyleIdx="1" presStyleCnt="3" custScaleX="130787" custScaleY="46985" custLinFactNeighborX="-6921" custLinFactNeighborY="-451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3677D-1D29-448B-8B83-A57A97D64E3B}" type="pres">
      <dgm:prSet presAssocID="{177BBE50-0DB3-4F1D-B604-2D599D39C051}" presName="parentText3" presStyleLbl="node1" presStyleIdx="2" presStyleCnt="3" custScaleX="67101" custScaleY="74971" custLinFactNeighborX="-7236" custLinFactNeighborY="-1441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ADE4D-136E-4365-AE56-526636524505}" type="pres">
      <dgm:prSet presAssocID="{177BBE50-0DB3-4F1D-B604-2D599D39C051}" presName="childText3" presStyleLbl="solidAlignAcc1" presStyleIdx="2" presStyleCnt="3" custScaleX="222920" custScaleY="155434" custLinFactNeighborX="-25404" custLinFactNeighborY="341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B11081-4AA8-4440-9D7E-4EF296E56993}" type="presOf" srcId="{9A79F77F-CF18-43F1-94F7-89BC47598A19}" destId="{39FE5AD2-13BD-4F71-827E-E3E2F59D7B38}" srcOrd="0" destOrd="0" presId="urn:microsoft.com/office/officeart/2009/3/layout/IncreasingArrowsProcess"/>
    <dgm:cxn modelId="{6B403C14-6ACF-4A63-8D15-7594B90760E6}" srcId="{6D5EFB6C-923E-494A-B8D4-449B21422BA7}" destId="{1689FB8F-06F7-416E-93A8-295DAF535B2E}" srcOrd="1" destOrd="0" parTransId="{5F64D56F-34B6-4121-850D-47FF6D1A3F3E}" sibTransId="{970DDE03-1C60-40F7-9954-42450AD0146E}"/>
    <dgm:cxn modelId="{0F466502-1DD2-40CB-AF9E-AFF126AB3DE3}" srcId="{6D5EFB6C-923E-494A-B8D4-449B21422BA7}" destId="{177BBE50-0DB3-4F1D-B604-2D599D39C051}" srcOrd="2" destOrd="0" parTransId="{4A6ABD74-7007-4B11-91D3-63FFDA8D894A}" sibTransId="{16D97109-C7EE-453E-875B-767F7743EE61}"/>
    <dgm:cxn modelId="{D7D3714D-B14D-41E7-AA8B-D5E613B0BEFB}" type="presOf" srcId="{C74CA55F-2804-421F-B87F-3524017A0CB7}" destId="{810ADE4D-136E-4365-AE56-526636524505}" srcOrd="0" destOrd="0" presId="urn:microsoft.com/office/officeart/2009/3/layout/IncreasingArrowsProcess"/>
    <dgm:cxn modelId="{79FEBBD4-252F-4337-A032-CFAE6C7260D2}" type="presOf" srcId="{9DAAD3C0-C143-4113-96F7-851DF91A2C58}" destId="{4E93B91B-B5BB-4DC0-B324-D257F011B8ED}" srcOrd="0" destOrd="0" presId="urn:microsoft.com/office/officeart/2009/3/layout/IncreasingArrowsProcess"/>
    <dgm:cxn modelId="{580F8194-6167-4A12-8509-2A9F0902D347}" srcId="{9DAAD3C0-C143-4113-96F7-851DF91A2C58}" destId="{8DBCA892-7D02-4A56-94AC-F8208E9C1B32}" srcOrd="0" destOrd="0" parTransId="{0D52913E-B1B3-4F1B-9C73-BAF88ED89C43}" sibTransId="{B400B40E-BBC9-451C-9BA2-7D2621F9A08C}"/>
    <dgm:cxn modelId="{6C58956F-5A99-413A-A3B6-441372F4FAB4}" type="presOf" srcId="{6D5EFB6C-923E-494A-B8D4-449B21422BA7}" destId="{3A1C6B33-9CEC-4722-8314-2F02FAE17347}" srcOrd="0" destOrd="0" presId="urn:microsoft.com/office/officeart/2009/3/layout/IncreasingArrowsProcess"/>
    <dgm:cxn modelId="{EA1B8485-BC3D-49E7-B647-ABFEAD513030}" type="presOf" srcId="{177BBE50-0DB3-4F1D-B604-2D599D39C051}" destId="{0D83677D-1D29-448B-8B83-A57A97D64E3B}" srcOrd="0" destOrd="0" presId="urn:microsoft.com/office/officeart/2009/3/layout/IncreasingArrowsProcess"/>
    <dgm:cxn modelId="{2E4F88B1-2E6A-48A3-8303-8690414326E7}" srcId="{177BBE50-0DB3-4F1D-B604-2D599D39C051}" destId="{C74CA55F-2804-421F-B87F-3524017A0CB7}" srcOrd="0" destOrd="0" parTransId="{E82D4CBC-E492-431C-BF5F-8B1BB7A8B1E9}" sibTransId="{6D5C2B4F-6B06-494B-89DA-663655394784}"/>
    <dgm:cxn modelId="{3FE87B09-9619-4080-8AFB-D91822D708A1}" srcId="{6D5EFB6C-923E-494A-B8D4-449B21422BA7}" destId="{9DAAD3C0-C143-4113-96F7-851DF91A2C58}" srcOrd="0" destOrd="0" parTransId="{5C27526C-BEDB-4C63-9862-1358984F34B5}" sibTransId="{B88D34EA-39B8-40B1-B67F-C9BF0569D901}"/>
    <dgm:cxn modelId="{3E2037E4-310F-4C5C-B405-B7D2FFDB4E3E}" srcId="{1689FB8F-06F7-416E-93A8-295DAF535B2E}" destId="{9A79F77F-CF18-43F1-94F7-89BC47598A19}" srcOrd="0" destOrd="0" parTransId="{381169A9-87D6-42E0-A41F-5DB23D96DAB7}" sibTransId="{D198EA81-B290-4FC6-B2C5-763A1DA7CAF9}"/>
    <dgm:cxn modelId="{58597F7E-F0BD-4298-ACA4-8C389283AB0E}" type="presOf" srcId="{8DBCA892-7D02-4A56-94AC-F8208E9C1B32}" destId="{01E34619-91C3-468A-B888-0AD27F2DF0C4}" srcOrd="0" destOrd="0" presId="urn:microsoft.com/office/officeart/2009/3/layout/IncreasingArrowsProcess"/>
    <dgm:cxn modelId="{CE9D0B47-0801-4593-816A-F55EA32A393E}" type="presOf" srcId="{1689FB8F-06F7-416E-93A8-295DAF535B2E}" destId="{1FC4634D-6815-47C7-B2F5-2038C85C3380}" srcOrd="0" destOrd="0" presId="urn:microsoft.com/office/officeart/2009/3/layout/IncreasingArrowsProcess"/>
    <dgm:cxn modelId="{51501C90-968E-4503-8841-54D427D530AD}" type="presParOf" srcId="{3A1C6B33-9CEC-4722-8314-2F02FAE17347}" destId="{4E93B91B-B5BB-4DC0-B324-D257F011B8ED}" srcOrd="0" destOrd="0" presId="urn:microsoft.com/office/officeart/2009/3/layout/IncreasingArrowsProcess"/>
    <dgm:cxn modelId="{A47AA5C2-1847-45E8-A3AE-6FA501E4B8F1}" type="presParOf" srcId="{3A1C6B33-9CEC-4722-8314-2F02FAE17347}" destId="{01E34619-91C3-468A-B888-0AD27F2DF0C4}" srcOrd="1" destOrd="0" presId="urn:microsoft.com/office/officeart/2009/3/layout/IncreasingArrowsProcess"/>
    <dgm:cxn modelId="{51B0FAAA-519D-4DAA-AB9A-3A6C10EBDC3F}" type="presParOf" srcId="{3A1C6B33-9CEC-4722-8314-2F02FAE17347}" destId="{1FC4634D-6815-47C7-B2F5-2038C85C3380}" srcOrd="2" destOrd="0" presId="urn:microsoft.com/office/officeart/2009/3/layout/IncreasingArrowsProcess"/>
    <dgm:cxn modelId="{CF6F0B97-A317-46D6-9142-79B444A18DB1}" type="presParOf" srcId="{3A1C6B33-9CEC-4722-8314-2F02FAE17347}" destId="{39FE5AD2-13BD-4F71-827E-E3E2F59D7B38}" srcOrd="3" destOrd="0" presId="urn:microsoft.com/office/officeart/2009/3/layout/IncreasingArrowsProcess"/>
    <dgm:cxn modelId="{107F92BB-4801-46C9-B48F-86A0B21E89DA}" type="presParOf" srcId="{3A1C6B33-9CEC-4722-8314-2F02FAE17347}" destId="{0D83677D-1D29-448B-8B83-A57A97D64E3B}" srcOrd="4" destOrd="0" presId="urn:microsoft.com/office/officeart/2009/3/layout/IncreasingArrowsProcess"/>
    <dgm:cxn modelId="{AC0F6477-A54C-4460-8913-962580D631C0}" type="presParOf" srcId="{3A1C6B33-9CEC-4722-8314-2F02FAE17347}" destId="{810ADE4D-136E-4365-AE56-526636524505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4ED01-58BE-4342-89DA-A98556A8FC3A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0DF20-BE44-450C-AFE3-D10AAC180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431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Мир, окружающий нас, - живет и развивается по законам диалектики. И первым, без сомнения, вы назовете закон “единства и борьбы противоположностей”. Каждый предмет и явление обязательно несет в себе положительные и отрицательные проявления. Иногда отрицательные стороны мешают нам. Мешают и нашим детям. Малыши стараются убрать плохое, а это часто приводит к тому, что теряется что-то очень хорошее. А когда и где ребенок научится разрешать противоречия? Он ведь сталкивается с ними постоянно. И если не в состоянии преодолеть, инстинктивно уходит от их разрешения, даже не осознав, что за препятствие повстречалось на его пути.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Умение обнаруживать противоречия и, тем более, разрешать их может стать ключом к тайнам жизни, позволит ребенку не только сформировать мышление, но и активно защищать свои позиции.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Мы, взрослые, довольно часто стараемся, щадя, как нам кажется, самолюбие, психику, ребенка, увести его от противоречий. Это грубейшая ошибка. Ведь противоречия являются источником самодвижения и развития объективного мира и познания, а умение с ними “работать” - важнейшая составляющая творческого мышления. Важно научиться выявлять противоречивые свойства предметов и явлений – значит сделать шаг к решению конкретной проблемы. Очень хорошо, если законы диалектики ребенок узнает в самом раннем возрасте в интересной и доступной форме..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0DF20-BE44-450C-AFE3-D10AAC18055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146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0DF20-BE44-450C-AFE3-D10AAC18055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556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Мышление, опе­рирующее противоположностями, мы называем диалектическим. Детям свойственно отсутствие чувствительности к противоположному. Диалектическое мышление лежит в зоне ближайшего развития детей дошкольного возраста - то есть доступно всем нормально развивающимся детям, однако в стихийных условиях оно формируется только у единиц. Если действие сложно и стихийно формируется только у некоторых детей, возможно несколько путей: либо делить детей на «одаренных» и «неодаренных», либо искать те способы, которые помогут освоить это действие всем детям (хоть и в разном темпе). Диалектические задачи помогут детям совершить «шаг в развитии».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0DF20-BE44-450C-AFE3-D10AAC18055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121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000000"/>
                </a:solidFill>
                <a:latin typeface="REG"/>
              </a:rPr>
              <a:t>Развитие диалектического мышления предполагает включение детей в решение задач.</a:t>
            </a:r>
            <a:r>
              <a:rPr lang="ru-RU" baseline="0" dirty="0" smtClean="0">
                <a:solidFill>
                  <a:srgbClr val="000000"/>
                </a:solidFill>
                <a:latin typeface="REG"/>
              </a:rPr>
              <a:t> особого типа: с применением диалектических действий.  </a:t>
            </a:r>
            <a:r>
              <a:rPr lang="ru-RU" baseline="0" dirty="0" err="1" smtClean="0">
                <a:solidFill>
                  <a:srgbClr val="000000"/>
                </a:solidFill>
                <a:latin typeface="REG"/>
              </a:rPr>
              <a:t>Т.е</a:t>
            </a:r>
            <a:r>
              <a:rPr lang="ru-RU" baseline="0" dirty="0" smtClean="0">
                <a:solidFill>
                  <a:srgbClr val="000000"/>
                </a:solidFill>
                <a:latin typeface="REG"/>
              </a:rPr>
              <a:t> с</a:t>
            </a:r>
            <a:r>
              <a:rPr lang="ru-RU" dirty="0" smtClean="0">
                <a:solidFill>
                  <a:srgbClr val="000000"/>
                </a:solidFill>
                <a:latin typeface="REG"/>
              </a:rPr>
              <a:t> продуктивного оперирования противоположностями. </a:t>
            </a:r>
            <a:r>
              <a:rPr lang="ru-RU" dirty="0" err="1" smtClean="0">
                <a:solidFill>
                  <a:srgbClr val="000000"/>
                </a:solidFill>
                <a:latin typeface="REG"/>
              </a:rPr>
              <a:t>оответствие</a:t>
            </a:r>
            <a:r>
              <a:rPr lang="ru-RU" dirty="0" smtClean="0">
                <a:solidFill>
                  <a:srgbClr val="000000"/>
                </a:solidFill>
                <a:latin typeface="REG"/>
              </a:rPr>
              <a:t> последовательности освоения детьми действий </a:t>
            </a:r>
            <a:r>
              <a:rPr lang="ru-RU" dirty="0" smtClean="0">
                <a:solidFill>
                  <a:srgbClr val="000000"/>
                </a:solidFill>
                <a:latin typeface="BOLD"/>
              </a:rPr>
              <a:t>диалектического мышления</a:t>
            </a:r>
            <a:r>
              <a:rPr lang="ru-RU" dirty="0" smtClean="0">
                <a:solidFill>
                  <a:srgbClr val="000000"/>
                </a:solidFill>
                <a:latin typeface="REG"/>
              </a:rPr>
              <a:t> их сложности: превращение, </a:t>
            </a:r>
            <a:r>
              <a:rPr lang="ru-RU" dirty="0" err="1" smtClean="0">
                <a:solidFill>
                  <a:srgbClr val="000000"/>
                </a:solidFill>
                <a:latin typeface="REG"/>
              </a:rPr>
              <a:t>сериация</a:t>
            </a:r>
            <a:r>
              <a:rPr lang="ru-RU" dirty="0" smtClean="0">
                <a:solidFill>
                  <a:srgbClr val="000000"/>
                </a:solidFill>
                <a:latin typeface="REG"/>
              </a:rPr>
              <a:t>, опосредствование, обращение, объединение;</a:t>
            </a:r>
            <a:endParaRPr lang="ru-RU" dirty="0" smtClean="0"/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оста­новимся на нескольких сторонах диа­лектических действий: объединении, опосредствовании, обращении и превра­щении, входящих в состав рассматри­ваемого механизма диалектического мышления. Действие диалектического объединения направлено на установ­ление в анализируемой целостности отношений противоположности. Дей­ствие диалектического опосредствования направлено на поиск таких целостностей (объектов, понятий, условий, явлений и т. п.), которые характе­ризуются наличием заранее определен­ных противоположностей. Действие диалектического обращения направле­но на обратный анализ объектов, т. е. такой, в ходе которого начало и ко­нец — а это тоже противоположно­сти — как бы меняются местами. Цель действия превращения заключается в рассмотрении объекта как противопо­ложного самому себе. Данные действия обладают рядом особенностей, среди ко­торых нужно обратить внимание на две. Во-первых, они показывают, что диа­лектическое мышление незамкнуто внутри себя, оно постоянно обращает­ся к практическому опыту, к кон­кретному содержанию, отраженному в представлениях и понятиях. Во-вторых, они несут элемент продуктивности, связанный с диалектическими преоб­разованиями исходной ситуации. При­ведем тривиальный пример. Если рас­смотреть такой процесс, как переход утра в вечер, в нем можно увидеть такое промежуточное содержание, кото­рое мы называем словом «день». Ес­ли же совершить диалектическое обра­щение, т. е. рассмотреть этот процесс в обратном порядке, от вечера к ут­ру, мы фактически переходим к дру­гому процессу, с другим содержани­ем — «ночь». Этот продуктивный по отношению к исходному результат был получен благодаря диалектическому преобразованию.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качестве примера рассмотрим, как моделируется схема диалектическо­го опосредствования. В русской сказке «Мудрая дева» [18; 247] царь говорит: «Когда дочь твоя мудра, пусть наутро сама ко мне явится — ни пешком, ни на лошади, ни голая, ни одетая, ни с гостинцем, ни без подарочка». В тек­сте подчеркивается, что это «хитрая задача». Видимо, хитрость заключается в характере требований. Они как раз и соответствуют действию диалектиче­ского опосредствования. Действительно, героине сказки заранее задаются про­тивоположности. От нее требуется найти такую ситуацию, для которой одно­временное существование этих взаимо­исключающих, противоположных свойств окажется правомерным. На другой день поутру сбросила семилетка всю одежу, надела на себя сетку, в руки взяла перепелку, села верхом на зайца и поехала во дворец. </a:t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dirty="0" smtClean="0"/>
              <a:t>Диалектическое превращение описывает скачкообразную трансформацию объекта А в свою противоположность — объект В. 2. Диалектическое объединение анализирует трансформацию объекта АВ (где АВ  — обозначение единого объекта) в  пару противоположных объектов А и В. Другими словами, операция «диалектическое объединение» позволяет установить в едином объекте АВ наличие противоположностей А и В (обозначающих противоположные свойства, тенденции, процессы или объекты, входящие в АВ). 3. Диалектическое опосредствование рассматривает трансформацию пары противоположностей А и В </a:t>
            </a:r>
            <a:r>
              <a:rPr lang="ru-RU" dirty="0" err="1" smtClean="0"/>
              <a:t>в</a:t>
            </a:r>
            <a:r>
              <a:rPr lang="ru-RU" dirty="0" smtClean="0"/>
              <a:t> единый объект, т. е. операция «диалектическое опосредствование» отражает мыслительное преобразование, заключающееся в поиске условий, ситуаций или объектов, представляющих собой целостное единство (АВ), для которых существование изначально заданных противоположностей является характерным. 4. Диалектическая </a:t>
            </a:r>
            <a:r>
              <a:rPr lang="ru-RU" dirty="0" err="1" smtClean="0"/>
              <a:t>сериация</a:t>
            </a:r>
            <a:r>
              <a:rPr lang="ru-RU" dirty="0" smtClean="0"/>
              <a:t> обозначает трансформацию одной противоположности (А) в другую (В) через опосредствующий объект АВ. 5. Диалектическое обращение передает смену начала и конца в </a:t>
            </a:r>
            <a:r>
              <a:rPr lang="ru-RU" dirty="0" err="1" smtClean="0"/>
              <a:t>сериации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0DF20-BE44-450C-AFE3-D10AAC18055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77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предварительном ознакомлении с целью занятия создается проблемно-противоречивая</a:t>
            </a:r>
            <a:r>
              <a:rPr lang="ru-RU" baseline="0" dirty="0" smtClean="0"/>
              <a:t> ситуация, основанная на игровой или социальной мотивации. Действия выполняются  практически, подробно разбираются схемы. Основные методы обучения: дискуссия, продуктивная деятельность,  подвижные и ролевые игры.</a:t>
            </a:r>
          </a:p>
          <a:p>
            <a:r>
              <a:rPr lang="ru-RU" baseline="0" dirty="0" smtClean="0"/>
              <a:t>На втором этапе –отрабатываются 2-3 действия.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0DF20-BE44-450C-AFE3-D10AAC18055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098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Однажды Винни-Пух и Пятачок собрались на день рождения ИА. Они решили взять с собой Сову. «Я бы с удовольствием пошла, но у меня нет подарка для ИА, - сказала Сова. «Но у тебя на звонке есть шнурок – это хвост ИА. Он потерял его и все еще ищет», - сказал Винни-Пух.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Сова забрала шнурок, и они отправились к ИА. Они пришли, подарили подарки, а когда уходили, ИА рассматривал подарки и думал «хвост, который мне подарила Сова — это подарок или нет? С одной стороны, это подарок Совы, а с другой-мой собственный хвост! Так это подарок или нет?..»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0DF20-BE44-450C-AFE3-D10AAC18055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356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Идея задачи состоит в том, что при изменении порядка смысл картинки в середине меняется на противоположный: в первом порядке солнце садится, во втором – солнце встает.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0DF20-BE44-450C-AFE3-D10AAC18055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067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Диалектическое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объединение - структура любого развивающегося объекта (то есть любого объекта) состоит из взаимно отрицающих друг друга противоположностей (таких пар может быть несколько; каждая характеризует существенные свойства объекта)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0DF20-BE44-450C-AFE3-D10AAC18055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97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855B-2EC7-4B01-84E8-9A0A6FF6D893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8F3A-21C5-4FE0-BF07-EAAC577B7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716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855B-2EC7-4B01-84E8-9A0A6FF6D893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8F3A-21C5-4FE0-BF07-EAAC577B7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73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855B-2EC7-4B01-84E8-9A0A6FF6D893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8F3A-21C5-4FE0-BF07-EAAC577B72E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1919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855B-2EC7-4B01-84E8-9A0A6FF6D893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8F3A-21C5-4FE0-BF07-EAAC577B7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54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855B-2EC7-4B01-84E8-9A0A6FF6D893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8F3A-21C5-4FE0-BF07-EAAC577B72E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0326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855B-2EC7-4B01-84E8-9A0A6FF6D893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8F3A-21C5-4FE0-BF07-EAAC577B7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994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855B-2EC7-4B01-84E8-9A0A6FF6D893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8F3A-21C5-4FE0-BF07-EAAC577B7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040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855B-2EC7-4B01-84E8-9A0A6FF6D893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8F3A-21C5-4FE0-BF07-EAAC577B7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9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855B-2EC7-4B01-84E8-9A0A6FF6D893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8F3A-21C5-4FE0-BF07-EAAC577B7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215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855B-2EC7-4B01-84E8-9A0A6FF6D893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8F3A-21C5-4FE0-BF07-EAAC577B7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855B-2EC7-4B01-84E8-9A0A6FF6D893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8F3A-21C5-4FE0-BF07-EAAC577B7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912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855B-2EC7-4B01-84E8-9A0A6FF6D893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8F3A-21C5-4FE0-BF07-EAAC577B7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914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855B-2EC7-4B01-84E8-9A0A6FF6D893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8F3A-21C5-4FE0-BF07-EAAC577B7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43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855B-2EC7-4B01-84E8-9A0A6FF6D893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8F3A-21C5-4FE0-BF07-EAAC577B7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32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855B-2EC7-4B01-84E8-9A0A6FF6D893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8F3A-21C5-4FE0-BF07-EAAC577B7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900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855B-2EC7-4B01-84E8-9A0A6FF6D893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8F3A-21C5-4FE0-BF07-EAAC577B7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298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8855B-2EC7-4B01-84E8-9A0A6FF6D893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1768F3A-21C5-4FE0-BF07-EAAC577B7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13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jpeg"/><Relationship Id="rId12" Type="http://schemas.microsoft.com/office/2007/relationships/hdphoto" Target="../media/hdphoto4.wdp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image" Target="../media/image18.png"/><Relationship Id="rId5" Type="http://schemas.openxmlformats.org/officeDocument/2006/relationships/diagramColors" Target="../diagrams/colors4.xml"/><Relationship Id="rId10" Type="http://schemas.microsoft.com/office/2007/relationships/hdphoto" Target="../media/hdphoto3.wdp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4267" y="212671"/>
            <a:ext cx="76156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Государственное бюджетное дошкольное образовательное   учреждение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центр развития ребенка - детский сад № 33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Красносельского района  Санкт-Петербурга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204" y="1258282"/>
            <a:ext cx="7133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/>
              <a:t>Развивающий </a:t>
            </a:r>
            <a:r>
              <a:rPr lang="ru-RU" sz="4800" b="1" i="1" dirty="0" smtClean="0"/>
              <a:t>диалог</a:t>
            </a:r>
            <a:endParaRPr lang="ru-RU" sz="4800" dirty="0"/>
          </a:p>
        </p:txBody>
      </p:sp>
      <p:pic>
        <p:nvPicPr>
          <p:cNvPr id="1026" name="Picture 2" descr="https://bel.cultreg.ru/uploads/66bf4a31fb7126c502da88875c14a3d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80" y="3727153"/>
            <a:ext cx="4483614" cy="2883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1423851" y="2189100"/>
            <a:ext cx="57737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инструмент развития познавательных способностей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8617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128" y="18317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ОБРАЩЕНИЕ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7063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rgbClr val="181818"/>
                </a:solidFill>
                <a:latin typeface="Times New Roman, serif"/>
              </a:rPr>
              <a:t>«</a:t>
            </a:r>
            <a:r>
              <a:rPr lang="ru-RU" b="1" dirty="0">
                <a:solidFill>
                  <a:srgbClr val="181818"/>
                </a:solidFill>
                <a:latin typeface="Times New Roman, serif"/>
              </a:rPr>
              <a:t>Буратино»</a:t>
            </a:r>
            <a:endParaRPr lang="ru-RU" b="0" i="0" dirty="0">
              <a:solidFill>
                <a:srgbClr val="181818"/>
              </a:solidFill>
              <a:effectLst/>
              <a:latin typeface="Open Sans"/>
            </a:endParaRPr>
          </a:p>
        </p:txBody>
      </p:sp>
      <p:pic>
        <p:nvPicPr>
          <p:cNvPr id="1026" name="Picture 2" descr="hello_html_471c113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52723"/>
            <a:ext cx="7424928" cy="243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llo_html_4dc7438b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57414"/>
            <a:ext cx="7424928" cy="243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293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856" y="186589"/>
            <a:ext cx="1493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181818"/>
              </a:solidFill>
              <a:latin typeface="Open Sans"/>
            </a:endParaRPr>
          </a:p>
          <a:p>
            <a:pPr algn="just"/>
            <a:r>
              <a:rPr lang="ru-RU" b="1" dirty="0">
                <a:solidFill>
                  <a:srgbClr val="181818"/>
                </a:solidFill>
                <a:latin typeface="Times New Roman, serif"/>
              </a:rPr>
              <a:t>«Ежики</a:t>
            </a:r>
            <a:r>
              <a:rPr lang="ru-RU" b="1" dirty="0" smtClean="0">
                <a:solidFill>
                  <a:srgbClr val="181818"/>
                </a:solidFill>
                <a:latin typeface="Times New Roman, serif"/>
              </a:rPr>
              <a:t>»</a:t>
            </a:r>
            <a:endParaRPr lang="ru-RU" dirty="0">
              <a:solidFill>
                <a:srgbClr val="181818"/>
              </a:solidFill>
              <a:latin typeface="Open Sans"/>
            </a:endParaRPr>
          </a:p>
        </p:txBody>
      </p:sp>
      <p:pic>
        <p:nvPicPr>
          <p:cNvPr id="2050" name="Picture 2" descr="hello_html_m3c9c8cb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832920"/>
            <a:ext cx="7549769" cy="253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ello_html_m67e179b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697859"/>
            <a:ext cx="7496222" cy="252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440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916" y="306062"/>
            <a:ext cx="2428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/>
              <a:t>ОБЪЕДИНЕНИЕ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358487"/>
              </p:ext>
            </p:extLst>
          </p:nvPr>
        </p:nvGraphicFramePr>
        <p:xfrm>
          <a:off x="308920" y="1149178"/>
          <a:ext cx="8056606" cy="48928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58105"/>
                <a:gridCol w="2517788"/>
                <a:gridCol w="2517788"/>
                <a:gridCol w="1062925"/>
              </a:tblGrid>
              <a:tr h="1655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№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59" marR="394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ВАША ГРУППА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59" marR="394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59" marR="394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ГРУППА  №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59" marR="39459" marT="0" marB="0"/>
                </a:tc>
              </a:tr>
              <a:tr h="4877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59" marR="394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Написать правила в виде  пиктограммы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59" marR="394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59" marR="394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59" marR="39459" marT="0" marB="0"/>
                </a:tc>
              </a:tr>
              <a:tr h="1324594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59" marR="394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u="sng">
                          <a:effectLst/>
                        </a:rPr>
                        <a:t>Создать проблемную ситуацию:</a:t>
                      </a:r>
                      <a:endParaRPr lang="ru-RU" sz="6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Задаётся проблемный вопрос?     </a:t>
                      </a:r>
                      <a:endParaRPr lang="ru-RU" sz="6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  Как вы считаете…?</a:t>
                      </a:r>
                      <a:endParaRPr lang="ru-RU" sz="600">
                        <a:effectLst/>
                      </a:endParaRPr>
                    </a:p>
                    <a:p>
                      <a:pPr marL="2159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-Субъективный (Что вы думаете об этом?)</a:t>
                      </a:r>
                      <a:endParaRPr lang="ru-RU" sz="600">
                        <a:effectLst/>
                      </a:endParaRPr>
                    </a:p>
                    <a:p>
                      <a:pPr marL="2159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 Уточняющий (Верно ли?)</a:t>
                      </a:r>
                      <a:endParaRPr lang="ru-RU" sz="6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59" marR="394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marL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59" marR="394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Ваша оценка</a:t>
                      </a:r>
                      <a:endParaRPr lang="ru-RU" sz="6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3   4   5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59" marR="39459" marT="0" marB="0"/>
                </a:tc>
              </a:tr>
              <a:tr h="596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Выдвигаются версии детей с обоснованием</a:t>
                      </a:r>
                      <a:endParaRPr lang="ru-RU" sz="60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59" marR="394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59" marR="394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59" marR="39459" marT="0" marB="0"/>
                </a:tc>
              </a:tr>
              <a:tr h="11590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Педагог приводит контраргументы </a:t>
                      </a:r>
                      <a:endParaRPr lang="ru-RU" sz="600">
                        <a:effectLst/>
                      </a:endParaRPr>
                    </a:p>
                    <a:p>
                      <a:pPr marL="2159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 Почемучкин (Объясните, почему?)</a:t>
                      </a:r>
                      <a:endParaRPr lang="ru-RU" sz="6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 Оценочный (Что хорошего? Что плохого? В чём различие?)</a:t>
                      </a:r>
                      <a:endParaRPr lang="ru-RU" sz="6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59" marR="394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59" marR="394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Ваша оценка</a:t>
                      </a:r>
                      <a:endParaRPr lang="ru-RU" sz="6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3  4  5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59" marR="39459" marT="0" marB="0"/>
                </a:tc>
              </a:tr>
              <a:tr h="11590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Возвращение к проблемному вопросу  ситуации. </a:t>
                      </a:r>
                      <a:endParaRPr lang="ru-RU" sz="6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Обоснование сосуществования двух версий</a:t>
                      </a:r>
                      <a:endParaRPr lang="ru-RU" sz="600">
                        <a:effectLst/>
                      </a:endParaRPr>
                    </a:p>
                    <a:p>
                      <a:pPr marL="2159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Воображаемый (Что было бы если? Предположите, что будет, если)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59" marR="394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59" marR="394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Ваша оценка</a:t>
                      </a:r>
                      <a:endParaRPr lang="ru-RU" sz="6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3   4    5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59" marR="3945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77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1944216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>
                <a:latin typeface="Roboto"/>
                <a:cs typeface="Times New Roman" panose="02020603050405020304" pitchFamily="18" charset="0"/>
              </a:rPr>
              <a:t>Диалектическое объединение </a:t>
            </a:r>
            <a:r>
              <a:rPr lang="ru-RU" sz="2400" i="1" dirty="0" smtClean="0">
                <a:latin typeface="Roboto"/>
                <a:cs typeface="Times New Roman" panose="02020603050405020304" pitchFamily="18" charset="0"/>
              </a:rPr>
              <a:t>– структура любого развивающегося объекта состоит из взаимно отрицающих друг друга противоположностей.</a:t>
            </a:r>
            <a:endParaRPr lang="ru-RU" sz="2400" i="1" dirty="0">
              <a:latin typeface="Roboto"/>
              <a:cs typeface="Times New Roman" panose="02020603050405020304" pitchFamily="18" charset="0"/>
            </a:endParaRPr>
          </a:p>
        </p:txBody>
      </p:sp>
      <p:sp>
        <p:nvSpPr>
          <p:cNvPr id="2" name="AutoShape 4" descr="Единство и борьба противоположнос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20944061"/>
              </p:ext>
            </p:extLst>
          </p:nvPr>
        </p:nvGraphicFramePr>
        <p:xfrm>
          <a:off x="355948" y="2708920"/>
          <a:ext cx="8432105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Выгнутая вниз стрелка 4"/>
          <p:cNvSpPr/>
          <p:nvPr/>
        </p:nvSpPr>
        <p:spPr>
          <a:xfrm>
            <a:off x="1835696" y="5661248"/>
            <a:ext cx="1216152" cy="365760"/>
          </a:xfrm>
          <a:prstGeom prst="curved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низ стрелка 7"/>
          <p:cNvSpPr/>
          <p:nvPr/>
        </p:nvSpPr>
        <p:spPr>
          <a:xfrm flipH="1">
            <a:off x="6228184" y="5661248"/>
            <a:ext cx="1216152" cy="365760"/>
          </a:xfrm>
          <a:prstGeom prst="curved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2736" y="6203512"/>
            <a:ext cx="1512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куплю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7247" y="6203512"/>
            <a:ext cx="1918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заработаю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3270" y="3257450"/>
            <a:ext cx="192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Хочу много денег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4128" y="3257450"/>
            <a:ext cx="2719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Хочу сохранить здоровье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84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566" y="1489166"/>
            <a:ext cx="77332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i="1" dirty="0">
                <a:latin typeface="Roboto"/>
              </a:rPr>
              <a:t>Развивать умения понимать разнообразные инициативные обращения (сообщение, вопросы, побуждения</a:t>
            </a:r>
            <a:r>
              <a:rPr lang="ru-RU" sz="2400" i="1" dirty="0" smtClean="0">
                <a:latin typeface="Roboto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i="1" dirty="0" smtClean="0">
                <a:latin typeface="Roboto"/>
              </a:rPr>
              <a:t>Учить </a:t>
            </a:r>
            <a:r>
              <a:rPr lang="ru-RU" sz="2400" i="1" dirty="0">
                <a:latin typeface="Roboto"/>
              </a:rPr>
              <a:t>детей вступать в речевое общение различными способами: сообщать о своих впечатлениях, переживаниях; задавать вопросы; побуждать </a:t>
            </a:r>
            <a:r>
              <a:rPr lang="ru-RU" sz="2400" i="1" dirty="0" err="1">
                <a:latin typeface="Roboto"/>
              </a:rPr>
              <a:t>партнѐра</a:t>
            </a:r>
            <a:r>
              <a:rPr lang="ru-RU" sz="2400" i="1" dirty="0">
                <a:latin typeface="Roboto"/>
              </a:rPr>
              <a:t> по общению к совместной деятельности</a:t>
            </a:r>
            <a:r>
              <a:rPr lang="ru-RU" sz="2400" i="1" dirty="0" smtClean="0">
                <a:latin typeface="Roboto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i="1" dirty="0" smtClean="0">
                <a:latin typeface="Roboto"/>
              </a:rPr>
              <a:t>Формировать </a:t>
            </a:r>
            <a:r>
              <a:rPr lang="ru-RU" sz="2400" i="1" dirty="0">
                <a:latin typeface="Roboto"/>
              </a:rPr>
              <a:t>у детей умение пользоваться интонацией, мимикой, жестами</a:t>
            </a:r>
            <a:r>
              <a:rPr lang="ru-RU" sz="2400" i="1" dirty="0" smtClean="0">
                <a:latin typeface="Roboto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i="1" dirty="0" smtClean="0">
                <a:latin typeface="Roboto"/>
              </a:rPr>
              <a:t>Развивать </a:t>
            </a:r>
            <a:r>
              <a:rPr lang="ru-RU" sz="2400" i="1" dirty="0">
                <a:latin typeface="Roboto"/>
              </a:rPr>
              <a:t>умение следовать правилам ведения диалога</a:t>
            </a:r>
            <a:r>
              <a:rPr lang="ru-RU" sz="2400" i="1" dirty="0" smtClean="0">
                <a:latin typeface="Roboto"/>
              </a:rPr>
              <a:t>.</a:t>
            </a:r>
            <a:endParaRPr lang="ru-RU" sz="2400" i="1" dirty="0">
              <a:latin typeface="Roboto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4137" y="297321"/>
            <a:ext cx="67404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00FF"/>
                </a:solidFill>
                <a:latin typeface="Roboto"/>
              </a:rPr>
              <a:t>Задачи развивающего диалога:</a:t>
            </a:r>
            <a:br>
              <a:rPr lang="ru-RU" sz="3200" b="1" i="1" dirty="0">
                <a:solidFill>
                  <a:srgbClr val="0000FF"/>
                </a:solidFill>
                <a:latin typeface="Roboto"/>
              </a:rPr>
            </a:br>
            <a:endParaRPr lang="ru-RU" sz="3200" b="1" i="1" dirty="0">
              <a:solidFill>
                <a:srgbClr val="0000FF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36396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199" y="3931920"/>
            <a:ext cx="76940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Roboto"/>
              </a:rPr>
              <a:t/>
            </a:r>
            <a:br>
              <a:rPr lang="ru-RU" sz="2800" dirty="0">
                <a:latin typeface="Roboto"/>
              </a:rPr>
            </a:br>
            <a:endParaRPr lang="ru-RU" sz="2800" dirty="0">
              <a:latin typeface="Roboto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199" y="0"/>
            <a:ext cx="72498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Roboto"/>
              </a:rPr>
              <a:t>Обучение детей началам развивающего диалога включает в себя несколько этапов:</a:t>
            </a:r>
            <a:br>
              <a:rPr lang="ru-RU" sz="2800" b="1" i="1" dirty="0">
                <a:latin typeface="Roboto"/>
              </a:rPr>
            </a:br>
            <a:r>
              <a:rPr lang="ru-RU" dirty="0">
                <a:latin typeface="Roboto"/>
              </a:rPr>
              <a:t/>
            </a:r>
            <a:br>
              <a:rPr lang="ru-RU" dirty="0">
                <a:latin typeface="Roboto"/>
              </a:rPr>
            </a:br>
            <a:endParaRPr lang="ru-RU" dirty="0"/>
          </a:p>
        </p:txBody>
      </p:sp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1109334600"/>
              </p:ext>
            </p:extLst>
          </p:nvPr>
        </p:nvGraphicFramePr>
        <p:xfrm>
          <a:off x="746473" y="1763573"/>
          <a:ext cx="68311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3216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333" y="0"/>
            <a:ext cx="786553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 smtClean="0">
              <a:latin typeface="Roboto"/>
            </a:endParaRPr>
          </a:p>
          <a:p>
            <a:r>
              <a:rPr lang="ru-RU" sz="2400" b="1" i="1" dirty="0">
                <a:latin typeface="Roboto"/>
              </a:rPr>
              <a:t>А</a:t>
            </a:r>
            <a:r>
              <a:rPr lang="ru-RU" sz="2400" b="1" i="1" dirty="0" smtClean="0">
                <a:latin typeface="Roboto"/>
              </a:rPr>
              <a:t>лгоритм </a:t>
            </a:r>
            <a:r>
              <a:rPr lang="ru-RU" sz="2400" b="1" i="1" dirty="0">
                <a:latin typeface="Roboto"/>
              </a:rPr>
              <a:t>ведения проблемных ситуаций:</a:t>
            </a:r>
            <a:r>
              <a:rPr lang="ru-RU" sz="2400" i="1" dirty="0">
                <a:latin typeface="Roboto"/>
              </a:rPr>
              <a:t/>
            </a:r>
            <a:br>
              <a:rPr lang="ru-RU" sz="2400" i="1" dirty="0">
                <a:latin typeface="Roboto"/>
              </a:rPr>
            </a:br>
            <a:endParaRPr lang="ru-RU" sz="2400" i="1" dirty="0" smtClean="0">
              <a:latin typeface="Roboto"/>
            </a:endParaRPr>
          </a:p>
          <a:p>
            <a:r>
              <a:rPr lang="ru-RU" sz="2400" i="1" dirty="0">
                <a:latin typeface="Roboto"/>
              </a:rPr>
              <a:t/>
            </a:r>
            <a:br>
              <a:rPr lang="ru-RU" sz="2400" i="1" dirty="0">
                <a:latin typeface="Roboto"/>
              </a:rPr>
            </a:br>
            <a:r>
              <a:rPr lang="ru-RU" sz="2400" i="1" dirty="0" smtClean="0">
                <a:latin typeface="Roboto"/>
              </a:rPr>
              <a:t>- Задаётся </a:t>
            </a:r>
            <a:r>
              <a:rPr lang="ru-RU" sz="2400" i="1" dirty="0">
                <a:latin typeface="Roboto"/>
              </a:rPr>
              <a:t>проблемный вопрос? ( Как вы думаете? Как вы считаете</a:t>
            </a:r>
            <a:r>
              <a:rPr lang="ru-RU" sz="2400" i="1" dirty="0" smtClean="0">
                <a:latin typeface="Roboto"/>
              </a:rPr>
              <a:t>?)</a:t>
            </a:r>
            <a:r>
              <a:rPr lang="ru-RU" sz="2400" i="1" dirty="0">
                <a:latin typeface="Roboto"/>
              </a:rPr>
              <a:t/>
            </a:r>
            <a:br>
              <a:rPr lang="ru-RU" sz="2400" i="1" dirty="0">
                <a:latin typeface="Roboto"/>
              </a:rPr>
            </a:br>
            <a:r>
              <a:rPr lang="ru-RU" sz="2400" i="1" dirty="0" smtClean="0">
                <a:latin typeface="Roboto"/>
              </a:rPr>
              <a:t>- Выдвигаются </a:t>
            </a:r>
            <a:r>
              <a:rPr lang="ru-RU" sz="2400" i="1" dirty="0">
                <a:latin typeface="Roboto"/>
              </a:rPr>
              <a:t>версии детей с </a:t>
            </a:r>
            <a:r>
              <a:rPr lang="ru-RU" sz="2400" i="1" dirty="0" smtClean="0">
                <a:latin typeface="Roboto"/>
              </a:rPr>
              <a:t>обоснованием</a:t>
            </a:r>
            <a:r>
              <a:rPr lang="ru-RU" sz="2400" i="1" dirty="0">
                <a:latin typeface="Roboto"/>
              </a:rPr>
              <a:t/>
            </a:r>
            <a:br>
              <a:rPr lang="ru-RU" sz="2400" i="1" dirty="0">
                <a:latin typeface="Roboto"/>
              </a:rPr>
            </a:br>
            <a:r>
              <a:rPr lang="ru-RU" sz="2400" i="1" dirty="0" smtClean="0">
                <a:latin typeface="Roboto"/>
              </a:rPr>
              <a:t>- Педагог </a:t>
            </a:r>
            <a:r>
              <a:rPr lang="ru-RU" sz="2400" i="1" dirty="0">
                <a:latin typeface="Roboto"/>
              </a:rPr>
              <a:t>приводит контраргументы (противоположное мнение) для каждой </a:t>
            </a:r>
            <a:r>
              <a:rPr lang="ru-RU" sz="2400" i="1" dirty="0" smtClean="0">
                <a:latin typeface="Roboto"/>
              </a:rPr>
              <a:t>версии</a:t>
            </a:r>
            <a:r>
              <a:rPr lang="ru-RU" sz="2400" i="1" dirty="0">
                <a:latin typeface="Roboto"/>
              </a:rPr>
              <a:t/>
            </a:r>
            <a:br>
              <a:rPr lang="ru-RU" sz="2400" i="1" dirty="0">
                <a:latin typeface="Roboto"/>
              </a:rPr>
            </a:br>
            <a:r>
              <a:rPr lang="ru-RU" sz="2400" i="1" dirty="0" smtClean="0">
                <a:latin typeface="Roboto"/>
              </a:rPr>
              <a:t>- Возвращаются </a:t>
            </a:r>
            <a:r>
              <a:rPr lang="ru-RU" sz="2400" i="1" dirty="0">
                <a:latin typeface="Roboto"/>
              </a:rPr>
              <a:t>к проблемному вопросу( ситуации) и обосновывают сосуществование двух </a:t>
            </a:r>
            <a:r>
              <a:rPr lang="ru-RU" sz="2400" i="1" dirty="0" smtClean="0">
                <a:latin typeface="Roboto"/>
              </a:rPr>
              <a:t>версий</a:t>
            </a:r>
            <a:r>
              <a:rPr lang="ru-RU" sz="2400" i="1" dirty="0">
                <a:latin typeface="Roboto"/>
              </a:rPr>
              <a:t/>
            </a:r>
            <a:br>
              <a:rPr lang="ru-RU" sz="2400" i="1" dirty="0">
                <a:latin typeface="Roboto"/>
              </a:rPr>
            </a:br>
            <a:r>
              <a:rPr lang="ru-RU" sz="2400" i="1" dirty="0">
                <a:latin typeface="Roboto"/>
              </a:rPr>
              <a:t/>
            </a:r>
            <a:br>
              <a:rPr lang="ru-RU" sz="2400" i="1" dirty="0">
                <a:latin typeface="Roboto"/>
              </a:rPr>
            </a:br>
            <a:endParaRPr lang="ru-RU" sz="2400" i="1" dirty="0" smtClean="0">
              <a:latin typeface="Roboto"/>
            </a:endParaRPr>
          </a:p>
          <a:p>
            <a:r>
              <a:rPr lang="ru-RU" sz="2400" i="1" dirty="0">
                <a:latin typeface="Roboto"/>
              </a:rPr>
              <a:t/>
            </a:r>
            <a:br>
              <a:rPr lang="ru-RU" sz="2400" i="1" dirty="0">
                <a:latin typeface="Roboto"/>
              </a:rPr>
            </a:br>
            <a:r>
              <a:rPr lang="ru-RU" sz="2400" i="1" dirty="0">
                <a:latin typeface="Roboto"/>
              </a:rPr>
              <a:t>В ходе этого этапа педагог фиксирует мнения детей (ЗА и ПРОТИВ) для наблюдения за мыслительными действиями дошкольников.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748592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884" y="116953"/>
            <a:ext cx="86535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23282D"/>
                </a:solidFill>
                <a:effectLst/>
                <a:latin typeface="Roboto"/>
              </a:rPr>
              <a:t>Проблемные вопросы</a:t>
            </a:r>
          </a:p>
          <a:p>
            <a:endParaRPr lang="ru-RU" sz="2400" b="0" i="1" dirty="0" smtClean="0">
              <a:solidFill>
                <a:srgbClr val="0000FF"/>
              </a:solidFill>
              <a:effectLst/>
              <a:latin typeface="Roboto"/>
            </a:endParaRPr>
          </a:p>
          <a:p>
            <a:r>
              <a:rPr lang="ru-RU" sz="2400" b="1" i="1" dirty="0" smtClean="0">
                <a:solidFill>
                  <a:srgbClr val="0000FF"/>
                </a:solidFill>
                <a:effectLst/>
                <a:latin typeface="Roboto"/>
              </a:rPr>
              <a:t>Любознательным и общительным можно считать только того, кто хочет и может задавать вопрос</a:t>
            </a:r>
            <a:r>
              <a:rPr lang="ru-RU" sz="2400" b="0" i="1" dirty="0" smtClean="0">
                <a:solidFill>
                  <a:srgbClr val="0000FF"/>
                </a:solidFill>
                <a:effectLst/>
                <a:latin typeface="Roboto"/>
              </a:rPr>
              <a:t>ы</a:t>
            </a:r>
            <a:endParaRPr lang="ru-RU" sz="2400" i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1885" y="2010903"/>
            <a:ext cx="765483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23282D"/>
                </a:solidFill>
                <a:effectLst/>
                <a:latin typeface="Roboto"/>
              </a:rPr>
              <a:t>Существуют вопросы следующего характера</a:t>
            </a:r>
            <a:r>
              <a:rPr lang="ru-RU" sz="2400" b="0" i="1" u="sng" dirty="0" smtClean="0">
                <a:solidFill>
                  <a:srgbClr val="23282D"/>
                </a:solidFill>
                <a:effectLst/>
                <a:latin typeface="Roboto"/>
              </a:rPr>
              <a:t>:</a:t>
            </a:r>
          </a:p>
          <a:p>
            <a:endParaRPr lang="ru-RU" sz="2400" b="0" i="1" dirty="0" smtClean="0">
              <a:solidFill>
                <a:srgbClr val="000000"/>
              </a:solidFill>
              <a:effectLst/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1" dirty="0" smtClean="0">
                <a:solidFill>
                  <a:srgbClr val="0000FF"/>
                </a:solidFill>
                <a:effectLst/>
                <a:latin typeface="Roboto"/>
              </a:rPr>
              <a:t>Субъективный (Что вы думаете об этом?)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1" dirty="0" smtClean="0">
                <a:solidFill>
                  <a:srgbClr val="FF0000"/>
                </a:solidFill>
                <a:effectLst/>
                <a:latin typeface="Roboto"/>
              </a:rPr>
              <a:t>Уточняющий (Верно ли?)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1" dirty="0" err="1" smtClean="0">
                <a:solidFill>
                  <a:srgbClr val="23282D"/>
                </a:solidFill>
                <a:effectLst/>
                <a:latin typeface="Roboto"/>
              </a:rPr>
              <a:t>Почемучкин</a:t>
            </a:r>
            <a:r>
              <a:rPr lang="ru-RU" sz="2400" b="0" i="1" dirty="0" smtClean="0">
                <a:solidFill>
                  <a:srgbClr val="23282D"/>
                </a:solidFill>
                <a:effectLst/>
                <a:latin typeface="Roboto"/>
              </a:rPr>
              <a:t> (Объясните, почему?)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1" dirty="0" smtClean="0">
                <a:solidFill>
                  <a:srgbClr val="0000FF"/>
                </a:solidFill>
                <a:effectLst/>
                <a:latin typeface="Roboto"/>
              </a:rPr>
              <a:t>Оценочный (Что хорошего? Что плохого? В чём различие?)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1" dirty="0" smtClean="0">
                <a:solidFill>
                  <a:srgbClr val="FF0000"/>
                </a:solidFill>
                <a:effectLst/>
                <a:latin typeface="Roboto"/>
              </a:rPr>
              <a:t>Воображаемый (Что было бы</a:t>
            </a:r>
            <a:r>
              <a:rPr lang="ru-RU" sz="2400" i="1" dirty="0" smtClean="0">
                <a:solidFill>
                  <a:srgbClr val="FF0000"/>
                </a:solidFill>
                <a:latin typeface="Roboto"/>
              </a:rPr>
              <a:t>,</a:t>
            </a:r>
            <a:r>
              <a:rPr lang="ru-RU" sz="2400" b="0" i="1" dirty="0" smtClean="0">
                <a:solidFill>
                  <a:srgbClr val="FF0000"/>
                </a:solidFill>
                <a:effectLst/>
                <a:latin typeface="Roboto"/>
              </a:rPr>
              <a:t> если? Предположите, что будет, если)</a:t>
            </a:r>
            <a:endParaRPr lang="ru-RU" sz="2400" b="0" i="1" dirty="0">
              <a:solidFill>
                <a:srgbClr val="FF0000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21231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678" y="101760"/>
            <a:ext cx="8229600" cy="4608512"/>
          </a:xfrm>
        </p:spPr>
        <p:txBody>
          <a:bodyPr>
            <a:noAutofit/>
          </a:bodyPr>
          <a:lstStyle/>
          <a:p>
            <a:pPr algn="just"/>
            <a:r>
              <a:rPr lang="ru-RU" sz="2400" i="1" dirty="0" smtClean="0">
                <a:latin typeface="Roboto"/>
                <a:cs typeface="Times New Roman" panose="02020603050405020304" pitchFamily="18" charset="0"/>
              </a:rPr>
              <a:t>Схема построения работы с детьми заключается в постановка ряда задач, решить которые можно только применяя конкретные диалектические мыслительные действия.</a:t>
            </a:r>
          </a:p>
          <a:p>
            <a:pPr algn="just"/>
            <a:r>
              <a:rPr lang="ru-RU" sz="2400" i="1" dirty="0" smtClean="0">
                <a:latin typeface="Roboto"/>
                <a:cs typeface="Times New Roman" panose="02020603050405020304" pitchFamily="18" charset="0"/>
              </a:rPr>
              <a:t>Диалог длится до тех пор, пока дети вовлечены и голос ребенка слышен.</a:t>
            </a:r>
          </a:p>
          <a:p>
            <a:pPr algn="just"/>
            <a:r>
              <a:rPr lang="ru-RU" sz="2400" i="1" dirty="0" smtClean="0">
                <a:latin typeface="Roboto"/>
                <a:cs typeface="Times New Roman" panose="02020603050405020304" pitchFamily="18" charset="0"/>
              </a:rPr>
              <a:t>Смысл занятия заключается в «проживании» детьми противоречивой ситуации в интересующем детей контексте, в столкновении противоположных версий и их обосновании, а не выработке общего правильного ответа.</a:t>
            </a:r>
          </a:p>
          <a:p>
            <a:pPr algn="just"/>
            <a:r>
              <a:rPr lang="ru-RU" sz="2400" i="1" dirty="0" smtClean="0">
                <a:latin typeface="Roboto"/>
                <a:cs typeface="Times New Roman" panose="02020603050405020304" pitchFamily="18" charset="0"/>
              </a:rPr>
              <a:t>Главное – доверие к детям в решении проблем, уважение к их идеям и понимание педагогом сути диалектического мышления.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3232" y="5759303"/>
            <a:ext cx="7540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REG"/>
              </a:rPr>
              <a:t>включение проблемно-противоречивых ситуаций в разные виды детской деятельности;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37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65" y="561702"/>
            <a:ext cx="7881258" cy="3880773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Roboto"/>
                <a:cs typeface="Times New Roman" panose="02020603050405020304" pitchFamily="18" charset="0"/>
              </a:rPr>
              <a:t>Педагог импровизирует по отношению к содержанию занятия, но остается в рамках общей схемы оперирования противоположностями.</a:t>
            </a:r>
          </a:p>
          <a:p>
            <a:pPr algn="just"/>
            <a:r>
              <a:rPr lang="ru-RU" sz="2000" dirty="0">
                <a:latin typeface="Roboto"/>
                <a:cs typeface="Times New Roman" panose="02020603050405020304" pitchFamily="18" charset="0"/>
              </a:rPr>
              <a:t>Педагог может предложить свой вариант решения, который станет еще одним равнозначным вариантом, наряду с детским.</a:t>
            </a:r>
          </a:p>
          <a:p>
            <a:pPr algn="just"/>
            <a:r>
              <a:rPr lang="ru-RU" sz="2000" dirty="0">
                <a:latin typeface="Roboto"/>
                <a:cs typeface="Times New Roman" panose="02020603050405020304" pitchFamily="18" charset="0"/>
              </a:rPr>
              <a:t>Важно выделить место для размещения материальных «следов» занятий (рисунки, фото, …), что бы дети могли обращаться к ним в течение дня, видели подтверждение своего участия в жизни группы и опыта размышлений, опыта дискуссии.</a:t>
            </a:r>
          </a:p>
          <a:p>
            <a:pPr algn="just"/>
            <a:r>
              <a:rPr lang="ru-RU" sz="2000" dirty="0">
                <a:latin typeface="Roboto"/>
                <a:cs typeface="Times New Roman" panose="02020603050405020304" pitchFamily="18" charset="0"/>
              </a:rPr>
              <a:t>Педагог не подводит итоги занятий (в виде вывода, связанного с основной задачей).</a:t>
            </a:r>
          </a:p>
          <a:p>
            <a:pPr algn="just"/>
            <a:r>
              <a:rPr lang="ru-RU" sz="2000" dirty="0">
                <a:latin typeface="Roboto"/>
                <a:cs typeface="Times New Roman" panose="02020603050405020304" pitchFamily="18" charset="0"/>
              </a:rPr>
              <a:t>Эффективность занятий определяется путем обнаружения случаев применения детьми диалектических мыслительных действий в другой деятельности (общение с родителями, сверстниками, …).</a:t>
            </a:r>
          </a:p>
          <a:p>
            <a:endParaRPr lang="ru-RU" sz="2400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9714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819" y="357166"/>
            <a:ext cx="7759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708399" y="357166"/>
            <a:ext cx="522008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Georgia" panose="02040502050405020303" pitchFamily="18" charset="0"/>
              </a:rPr>
              <a:t>«</a:t>
            </a:r>
            <a:r>
              <a:rPr lang="ru-RU" sz="2400" i="1" dirty="0">
                <a:latin typeface="Georgia" panose="02040502050405020303" pitchFamily="18" charset="0"/>
              </a:rPr>
              <a:t>Если между ребёнком  и взрослым не будет </a:t>
            </a:r>
            <a:r>
              <a:rPr lang="ru-RU" sz="2400" i="1" dirty="0">
                <a:solidFill>
                  <a:srgbClr val="0000FF"/>
                </a:solidFill>
                <a:latin typeface="Georgia" panose="02040502050405020303" pitchFamily="18" charset="0"/>
              </a:rPr>
              <a:t>заинтересованного </a:t>
            </a:r>
            <a:r>
              <a:rPr lang="ru-RU" sz="2400" i="1" dirty="0">
                <a:latin typeface="Georgia" panose="02040502050405020303" pitchFamily="18" charset="0"/>
              </a:rPr>
              <a:t>диалога как между </a:t>
            </a:r>
            <a:r>
              <a:rPr lang="ru-RU" sz="2400" i="1" dirty="0">
                <a:solidFill>
                  <a:srgbClr val="0000FF"/>
                </a:solidFill>
                <a:latin typeface="Georgia" panose="02040502050405020303" pitchFamily="18" charset="0"/>
              </a:rPr>
              <a:t>равными партнёрами</a:t>
            </a:r>
            <a:r>
              <a:rPr lang="ru-RU" sz="2400" i="1" dirty="0">
                <a:latin typeface="Georgia" panose="02040502050405020303" pitchFamily="18" charset="0"/>
              </a:rPr>
              <a:t>, ребёнок окажется в ситуации  исполнителя чужих правил, а в этом случае нельзя говорить ни о самостоятельности,  ни об инициативности, ни о творчестве» </a:t>
            </a:r>
            <a:endParaRPr lang="ru-RU" sz="2400" i="1" dirty="0"/>
          </a:p>
          <a:p>
            <a:pPr marL="107950"/>
            <a:r>
              <a:rPr lang="ru-RU" sz="2400" i="1" dirty="0">
                <a:latin typeface="Georgia" panose="02040502050405020303" pitchFamily="18" charset="0"/>
              </a:rPr>
              <a:t>      </a:t>
            </a:r>
            <a:endParaRPr lang="ru-RU" sz="2400" i="1" dirty="0" smtClean="0">
              <a:latin typeface="Georgia" panose="02040502050405020303" pitchFamily="18" charset="0"/>
            </a:endParaRPr>
          </a:p>
          <a:p>
            <a:pPr marL="107950" algn="r"/>
            <a:r>
              <a:rPr lang="ru-RU" i="1" dirty="0" smtClean="0">
                <a:latin typeface="Georgia" panose="02040502050405020303" pitchFamily="18" charset="0"/>
              </a:rPr>
              <a:t>Е.Е</a:t>
            </a:r>
            <a:r>
              <a:rPr lang="ru-RU" i="1" dirty="0">
                <a:latin typeface="Georgia" panose="02040502050405020303" pitchFamily="18" charset="0"/>
              </a:rPr>
              <a:t>. Крашенинников, О.Л. Холодова</a:t>
            </a:r>
            <a:endParaRPr lang="ru-RU" dirty="0"/>
          </a:p>
        </p:txBody>
      </p:sp>
      <p:pic>
        <p:nvPicPr>
          <p:cNvPr id="6" name="Picture 2" descr="Развивающий диалог как инструмент развития познавательных способностей. 4-7  лет. Сценарии занятий. Издательство Мозаика-Синтез 13850777 купить в  интернет-магазине Wildberri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8" t="10768" r="11582" b="11284"/>
          <a:stretch/>
        </p:blipFill>
        <p:spPr bwMode="auto">
          <a:xfrm>
            <a:off x="186534" y="987192"/>
            <a:ext cx="3322543" cy="461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6486" y="624685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http://www.youtube.com/watch?v=vgxnhzx2RyQ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56486" y="56005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http://www.youtube.com/watch?v=V-p87_fxC30</a:t>
            </a:r>
          </a:p>
        </p:txBody>
      </p:sp>
    </p:spTree>
    <p:extLst>
      <p:ext uri="{BB962C8B-B14F-4D97-AF65-F5344CB8AC3E}">
        <p14:creationId xmlns:p14="http://schemas.microsoft.com/office/powerpoint/2010/main" val="365039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3368" y="106895"/>
            <a:ext cx="6354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</a:rPr>
              <a:t>Структура развивающего диало</a:t>
            </a:r>
            <a:r>
              <a:rPr lang="ru-RU" sz="2400" b="1" i="1" dirty="0" smtClean="0">
                <a:solidFill>
                  <a:srgbClr val="0000FF"/>
                </a:solidFill>
              </a:rPr>
              <a:t>га</a:t>
            </a:r>
            <a:endParaRPr lang="ru-RU" sz="2400" b="1" i="1" dirty="0">
              <a:solidFill>
                <a:srgbClr val="0000FF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515674" y="665886"/>
            <a:ext cx="5542541" cy="660279"/>
            <a:chOff x="2650599" y="1151417"/>
            <a:chExt cx="3843366" cy="117055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650599" y="1151417"/>
              <a:ext cx="3843366" cy="1170555"/>
            </a:xfrm>
            <a:prstGeom prst="roundRect">
              <a:avLst>
                <a:gd name="adj" fmla="val 16670"/>
              </a:avLst>
            </a:prstGeom>
            <a:solidFill>
              <a:schemeClr val="bg1">
                <a:lumMod val="75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2707751" y="1208569"/>
              <a:ext cx="3729062" cy="8808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i="1" kern="1200" dirty="0" smtClean="0">
                  <a:solidFill>
                    <a:schemeClr val="tx1"/>
                  </a:solidFill>
                  <a:effectLst/>
                  <a:latin typeface="Roboto"/>
                </a:rPr>
                <a:t>Задаётся проблемная ситуация</a:t>
              </a:r>
              <a:endParaRPr lang="ru-RU" sz="1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466403" y="1428561"/>
            <a:ext cx="5650932" cy="907401"/>
            <a:chOff x="790482" y="1722657"/>
            <a:chExt cx="5650932" cy="100914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790482" y="1722657"/>
              <a:ext cx="5650932" cy="1009142"/>
            </a:xfrm>
            <a:prstGeom prst="roundRect">
              <a:avLst>
                <a:gd name="adj" fmla="val 16670"/>
              </a:avLst>
            </a:prstGeom>
            <a:solidFill>
              <a:srgbClr val="FFC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839753" y="1771928"/>
              <a:ext cx="5552390" cy="9106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i="1" kern="1200" dirty="0" smtClean="0">
                  <a:solidFill>
                    <a:schemeClr val="tx1"/>
                  </a:solidFill>
                  <a:effectLst/>
                  <a:latin typeface="Roboto"/>
                </a:rPr>
                <a:t>Высказывания детей  своего отношения к проблемной ситуации</a:t>
              </a:r>
              <a:endParaRPr lang="ru-RU" sz="1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444783" y="2453376"/>
            <a:ext cx="5751709" cy="854954"/>
            <a:chOff x="2436563" y="979493"/>
            <a:chExt cx="4872215" cy="126150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436563" y="979493"/>
              <a:ext cx="4872215" cy="1100100"/>
            </a:xfrm>
            <a:prstGeom prst="roundRect">
              <a:avLst>
                <a:gd name="adj" fmla="val 16670"/>
              </a:avLst>
            </a:prstGeom>
            <a:solidFill>
              <a:srgbClr val="F25C75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2484725" y="1210399"/>
              <a:ext cx="4733209" cy="10305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i="1" kern="1200" dirty="0" smtClean="0">
                <a:solidFill>
                  <a:schemeClr val="tx1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i="1" kern="1200" dirty="0" smtClean="0">
                  <a:solidFill>
                    <a:schemeClr val="tx1"/>
                  </a:solidFill>
                </a:rPr>
                <a:t>Обсуждение проблемы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i="1" kern="1200" dirty="0" smtClean="0">
                <a:solidFill>
                  <a:schemeClr val="tx1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i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498977" y="3346890"/>
            <a:ext cx="5701321" cy="732631"/>
            <a:chOff x="0" y="2248904"/>
            <a:chExt cx="7133987" cy="313508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2248904"/>
              <a:ext cx="7133987" cy="3135082"/>
            </a:xfrm>
            <a:prstGeom prst="roundRect">
              <a:avLst>
                <a:gd name="adj" fmla="val 16670"/>
              </a:avLst>
            </a:prstGeom>
            <a:solidFill>
              <a:schemeClr val="accent5">
                <a:lumMod val="60000"/>
                <a:lumOff val="4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153070" y="2401974"/>
              <a:ext cx="6827847" cy="28289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88198" y="3456277"/>
            <a:ext cx="433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Структурирование ответов детей</a:t>
            </a:r>
            <a:endParaRPr lang="ru-RU" b="1" i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541410" y="4232441"/>
            <a:ext cx="5650932" cy="671253"/>
            <a:chOff x="790482" y="1722657"/>
            <a:chExt cx="5650932" cy="1009142"/>
          </a:xfrm>
          <a:solidFill>
            <a:srgbClr val="3366FF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790482" y="1722657"/>
              <a:ext cx="5650932" cy="1009142"/>
            </a:xfrm>
            <a:prstGeom prst="roundRect">
              <a:avLst>
                <a:gd name="adj" fmla="val 1667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839753" y="1771928"/>
              <a:ext cx="5552390" cy="91060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i="1" kern="1200" dirty="0" smtClean="0">
                  <a:solidFill>
                    <a:schemeClr val="tx1"/>
                  </a:solidFill>
                  <a:effectLst/>
                  <a:latin typeface="Roboto"/>
                </a:rPr>
                <a:t>Анализ высказываний детей</a:t>
              </a:r>
              <a:endParaRPr lang="ru-RU" sz="1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498977" y="5056614"/>
            <a:ext cx="5697515" cy="797339"/>
            <a:chOff x="2415222" y="1140896"/>
            <a:chExt cx="4872215" cy="1423527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415222" y="1140896"/>
              <a:ext cx="4872215" cy="1423527"/>
            </a:xfrm>
            <a:prstGeom prst="roundRect">
              <a:avLst>
                <a:gd name="adj" fmla="val 1667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2484725" y="1210399"/>
              <a:ext cx="4733209" cy="128452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i="1" kern="1200" dirty="0" smtClean="0">
                <a:solidFill>
                  <a:schemeClr val="tx1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i="1" kern="1200" dirty="0" smtClean="0">
                <a:solidFill>
                  <a:schemeClr val="tx1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i="1" kern="1200" dirty="0" smtClean="0">
                  <a:solidFill>
                    <a:schemeClr val="tx1"/>
                  </a:solidFill>
                </a:rPr>
                <a:t>Формулирование гипотез (возможные решения проблемы)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i="1" kern="1200" dirty="0" smtClean="0">
                <a:solidFill>
                  <a:schemeClr val="tx1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i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515674" y="6101086"/>
            <a:ext cx="5672319" cy="660279"/>
            <a:chOff x="2650599" y="1151417"/>
            <a:chExt cx="3843366" cy="117055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650599" y="1151417"/>
              <a:ext cx="3843366" cy="1170555"/>
            </a:xfrm>
            <a:prstGeom prst="roundRect">
              <a:avLst>
                <a:gd name="adj" fmla="val 16670"/>
              </a:avLst>
            </a:prstGeom>
            <a:solidFill>
              <a:schemeClr val="bg1">
                <a:lumMod val="75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2707751" y="1208569"/>
              <a:ext cx="3729062" cy="8808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i="1" kern="1200" dirty="0" smtClean="0">
                  <a:solidFill>
                    <a:schemeClr val="tx1"/>
                  </a:solidFill>
                </a:rPr>
                <a:t>Проверка гипотезы и выводы</a:t>
              </a:r>
              <a:endParaRPr lang="ru-RU" sz="2000" b="1" i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Выгнутая влево стрелка 28"/>
          <p:cNvSpPr/>
          <p:nvPr/>
        </p:nvSpPr>
        <p:spPr>
          <a:xfrm>
            <a:off x="938009" y="937700"/>
            <a:ext cx="560968" cy="715368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Выгнутая влево стрелка 29"/>
          <p:cNvSpPr/>
          <p:nvPr/>
        </p:nvSpPr>
        <p:spPr>
          <a:xfrm>
            <a:off x="921938" y="2137421"/>
            <a:ext cx="560968" cy="714166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Выгнутая влево стрелка 30"/>
          <p:cNvSpPr/>
          <p:nvPr/>
        </p:nvSpPr>
        <p:spPr>
          <a:xfrm>
            <a:off x="954705" y="3135680"/>
            <a:ext cx="509467" cy="684503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Выгнутая влево стрелка 31"/>
          <p:cNvSpPr/>
          <p:nvPr/>
        </p:nvSpPr>
        <p:spPr>
          <a:xfrm>
            <a:off x="954706" y="4039386"/>
            <a:ext cx="560968" cy="731056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Выгнутая влево стрелка 32"/>
          <p:cNvSpPr/>
          <p:nvPr/>
        </p:nvSpPr>
        <p:spPr>
          <a:xfrm>
            <a:off x="967574" y="4879829"/>
            <a:ext cx="560968" cy="754921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Выгнутая влево стрелка 33"/>
          <p:cNvSpPr/>
          <p:nvPr/>
        </p:nvSpPr>
        <p:spPr>
          <a:xfrm>
            <a:off x="938009" y="5756769"/>
            <a:ext cx="560968" cy="754921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63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357" y="980233"/>
            <a:ext cx="80600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  <a:t>Развивающий диалог основан на свободном общении</a:t>
            </a:r>
            <a:endParaRPr lang="ru-RU" b="0" i="1" dirty="0" smtClean="0">
              <a:solidFill>
                <a:srgbClr val="FF0000"/>
              </a:solidFill>
              <a:effectLst/>
              <a:latin typeface="Roboto"/>
            </a:endParaRPr>
          </a:p>
          <a:p>
            <a:pPr algn="ctr"/>
            <a:r>
              <a:rPr lang="ru-RU" b="1" i="1" dirty="0" smtClean="0">
                <a:solidFill>
                  <a:srgbClr val="000000"/>
                </a:solidFill>
                <a:effectLst/>
                <a:latin typeface="Roboto"/>
              </a:rPr>
              <a:t>Ребёнок и взрослый находятся в динамичной позиции </a:t>
            </a:r>
          </a:p>
          <a:p>
            <a:pPr algn="ctr"/>
            <a:r>
              <a:rPr lang="ru-RU" b="1" i="0" dirty="0" smtClean="0">
                <a:solidFill>
                  <a:srgbClr val="0000FF"/>
                </a:solidFill>
                <a:effectLst/>
                <a:latin typeface="Roboto"/>
              </a:rPr>
              <a:t>(«ищу, пробую, не получается продолжаю поиск»)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0543" y="226814"/>
            <a:ext cx="3728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  <a:t>В диалоге </a:t>
            </a:r>
            <a:r>
              <a:rPr lang="ru-RU" sz="2800" b="0" i="1" dirty="0" smtClean="0">
                <a:solidFill>
                  <a:srgbClr val="FF0000"/>
                </a:solidFill>
                <a:effectLst/>
                <a:latin typeface="Roboto"/>
              </a:rPr>
              <a:t>воспитатель</a:t>
            </a:r>
            <a:r>
              <a:rPr lang="ru-RU" b="0" i="1" dirty="0" smtClean="0">
                <a:solidFill>
                  <a:srgbClr val="FF0000"/>
                </a:solidFill>
                <a:effectLst/>
                <a:latin typeface="Roboto"/>
              </a:rPr>
              <a:t>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3062" y="226814"/>
            <a:ext cx="4655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0" i="1" dirty="0" smtClean="0">
                <a:solidFill>
                  <a:srgbClr val="FF0000"/>
                </a:solidFill>
                <a:effectLst/>
                <a:latin typeface="Roboto"/>
              </a:rPr>
              <a:t>не</a:t>
            </a:r>
            <a:r>
              <a:rPr lang="ru-RU" sz="2800" b="0" i="1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  <a:t>является тем, </a:t>
            </a:r>
            <a:r>
              <a:rPr lang="ru-RU" sz="2800" b="0" i="1" dirty="0" smtClean="0">
                <a:solidFill>
                  <a:srgbClr val="FF0000"/>
                </a:solidFill>
                <a:effectLst/>
                <a:latin typeface="Roboto"/>
              </a:rPr>
              <a:t>кто обучает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42487" y="1950363"/>
            <a:ext cx="2834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/>
              <a:t>Поведение детей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179163"/>
              </p:ext>
            </p:extLst>
          </p:nvPr>
        </p:nvGraphicFramePr>
        <p:xfrm>
          <a:off x="143435" y="2412028"/>
          <a:ext cx="8884024" cy="19902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5459"/>
                <a:gridCol w="442856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i="1" dirty="0" err="1" smtClean="0">
                          <a:solidFill>
                            <a:srgbClr val="FF0000"/>
                          </a:solidFill>
                        </a:rPr>
                        <a:t>Неразвивающий</a:t>
                      </a:r>
                      <a:r>
                        <a:rPr lang="ru-RU" sz="2400" i="1" dirty="0" smtClean="0">
                          <a:solidFill>
                            <a:srgbClr val="FF0000"/>
                          </a:solidFill>
                        </a:rPr>
                        <a:t> диалог</a:t>
                      </a:r>
                      <a:endParaRPr lang="ru-RU" sz="24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rgbClr val="0000FF"/>
                          </a:solidFill>
                        </a:rPr>
                        <a:t>Развивающий диалог</a:t>
                      </a:r>
                      <a:endParaRPr lang="ru-RU" sz="2400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marR="93345" algn="just"/>
                      <a:r>
                        <a:rPr lang="ru-RU" sz="1800" dirty="0">
                          <a:effectLst/>
                          <a:latin typeface="Wingdings" panose="05000000000000000000" pitchFamily="2" charset="2"/>
                        </a:rPr>
                        <a:t>q 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«Угадывание» правильного ответа по тому, как взрослый задал вопрос. </a:t>
                      </a:r>
                      <a:endParaRPr lang="ru-RU" sz="1300" dirty="0">
                        <a:effectLst/>
                      </a:endParaRPr>
                    </a:p>
                  </a:txBody>
                  <a:tcPr marL="67194" marR="0" marT="8072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4170"/>
                      <a:r>
                        <a:rPr lang="ru-RU" sz="1800" dirty="0">
                          <a:effectLst/>
                          <a:latin typeface="Wingdings" panose="05000000000000000000" pitchFamily="2" charset="2"/>
                        </a:rPr>
                        <a:t>q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Активное включение 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в диалог. </a:t>
                      </a:r>
                      <a:endParaRPr lang="ru-RU" sz="1300" dirty="0">
                        <a:effectLst/>
                      </a:endParaRPr>
                    </a:p>
                  </a:txBody>
                  <a:tcPr marL="67194" marR="0" marT="80726" marB="0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/>
                      <a:r>
                        <a:rPr lang="ru-RU" sz="1800" dirty="0">
                          <a:effectLst/>
                          <a:latin typeface="Wingdings" panose="05000000000000000000" pitchFamily="2" charset="2"/>
                        </a:rPr>
                        <a:t>q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Стремление</a:t>
                      </a:r>
                      <a:r>
                        <a:rPr lang="ru-RU" sz="1800" baseline="0" dirty="0" smtClean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ответить 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правильно, страх ошибиться. </a:t>
                      </a:r>
                      <a:endParaRPr lang="ru-RU" sz="1300" dirty="0">
                        <a:effectLst/>
                      </a:endParaRPr>
                    </a:p>
                  </a:txBody>
                  <a:tcPr marL="67194" marR="0" marT="8072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4170" marR="127635" algn="just"/>
                      <a:r>
                        <a:rPr lang="ru-RU" sz="1800" dirty="0">
                          <a:effectLst/>
                          <a:latin typeface="Wingdings" panose="05000000000000000000" pitchFamily="2" charset="2"/>
                        </a:rPr>
                        <a:t>q 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Выражают своё мнение, не зная «правильное» оно  или нет. </a:t>
                      </a:r>
                      <a:endParaRPr lang="ru-RU" sz="1300" dirty="0">
                        <a:effectLst/>
                      </a:endParaRPr>
                    </a:p>
                  </a:txBody>
                  <a:tcPr marL="67194" marR="0" marT="80726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070753" y="4436640"/>
            <a:ext cx="2863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/>
              <a:t>Позиция педагога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595148"/>
              </p:ext>
            </p:extLst>
          </p:nvPr>
        </p:nvGraphicFramePr>
        <p:xfrm>
          <a:off x="107577" y="4913233"/>
          <a:ext cx="8892988" cy="1956891"/>
        </p:xfrm>
        <a:graphic>
          <a:graphicData uri="http://schemas.openxmlformats.org/drawingml/2006/table">
            <a:tbl>
              <a:tblPr/>
              <a:tblGrid>
                <a:gridCol w="4518211"/>
                <a:gridCol w="4374777"/>
              </a:tblGrid>
              <a:tr h="61827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err="1" smtClean="0">
                          <a:solidFill>
                            <a:srgbClr val="FF0000"/>
                          </a:solidFill>
                        </a:rPr>
                        <a:t>Неразвивающий</a:t>
                      </a:r>
                      <a:r>
                        <a:rPr lang="ru-RU" sz="2400" i="1" dirty="0" smtClean="0">
                          <a:solidFill>
                            <a:srgbClr val="FF0000"/>
                          </a:solidFill>
                        </a:rPr>
                        <a:t> диалог</a:t>
                      </a:r>
                    </a:p>
                    <a:p>
                      <a:pPr algn="ctr"/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effectLst/>
                          <a:latin typeface="Trebuchet MS (Основной текст)"/>
                        </a:rPr>
                        <a:t> </a:t>
                      </a:r>
                      <a:endParaRPr lang="ru-RU" sz="1300" i="1" dirty="0">
                        <a:solidFill>
                          <a:srgbClr val="FF0000"/>
                        </a:solidFill>
                        <a:effectLst/>
                        <a:latin typeface="Trebuchet MS (Основной текст)"/>
                      </a:endParaRPr>
                    </a:p>
                  </a:txBody>
                  <a:tcPr marL="67194" marR="11199" marT="80726" marB="0">
                    <a:lnL w="12700" cap="flat" cmpd="sng" algn="ctr">
                      <a:solidFill>
                        <a:srgbClr val="0892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92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92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892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rgbClr val="0000FF"/>
                          </a:solidFill>
                        </a:rPr>
                        <a:t>Развивающий диалог</a:t>
                      </a:r>
                    </a:p>
                    <a:p>
                      <a:pPr algn="ctr"/>
                      <a:endParaRPr lang="ru-RU" sz="1300" i="1" dirty="0">
                        <a:effectLst/>
                      </a:endParaRPr>
                    </a:p>
                  </a:txBody>
                  <a:tcPr marL="67194" marR="11199" marT="80726" marB="0">
                    <a:lnL w="12700" cap="flat" cmpd="sng" algn="ctr">
                      <a:solidFill>
                        <a:srgbClr val="0892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8E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628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Wingdings" panose="05000000000000000000" pitchFamily="2" charset="2"/>
                        </a:rPr>
                        <a:t>  </a:t>
                      </a:r>
                      <a:r>
                        <a:rPr lang="en-US" sz="1800" dirty="0" smtClean="0">
                          <a:effectLst/>
                          <a:latin typeface="Wingdings" panose="05000000000000000000" pitchFamily="2" charset="2"/>
                        </a:rPr>
                        <a:t>q</a:t>
                      </a:r>
                      <a:r>
                        <a:rPr lang="en-US" sz="1800" dirty="0" smtClean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Инструктирует.  </a:t>
                      </a:r>
                      <a:endParaRPr lang="ru-RU" sz="1300" dirty="0">
                        <a:effectLst/>
                      </a:endParaRPr>
                    </a:p>
                  </a:txBody>
                  <a:tcPr marL="67194" marR="11199" marT="80726" marB="0">
                    <a:lnL w="12700" cap="flat" cmpd="sng" algn="ctr">
                      <a:solidFill>
                        <a:srgbClr val="A081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81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892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81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/>
                      <a:r>
                        <a:rPr lang="ru-RU" sz="1800" dirty="0" smtClean="0">
                          <a:effectLst/>
                          <a:latin typeface="Wingdings" panose="05000000000000000000" pitchFamily="2" charset="2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Wingdings" panose="05000000000000000000" pitchFamily="2" charset="2"/>
                        </a:rPr>
                        <a:t>q</a:t>
                      </a:r>
                      <a:r>
                        <a:rPr lang="en-US" sz="1800" dirty="0" smtClean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Интерпретирует. </a:t>
                      </a:r>
                      <a:endParaRPr lang="ru-RU" sz="1300" dirty="0">
                        <a:effectLst/>
                      </a:endParaRPr>
                    </a:p>
                  </a:txBody>
                  <a:tcPr marL="67194" marR="11199" marT="80726" marB="0">
                    <a:lnL w="12700" cap="flat" cmpd="sng" algn="ctr">
                      <a:solidFill>
                        <a:srgbClr val="A081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14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8E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14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9799">
                <a:tc>
                  <a:txBody>
                    <a:bodyPr/>
                    <a:lstStyle/>
                    <a:p>
                      <a:pPr marL="287020" algn="just"/>
                      <a:r>
                        <a:rPr lang="ru-RU" sz="1800" dirty="0">
                          <a:effectLst/>
                          <a:latin typeface="Wingdings" panose="05000000000000000000" pitchFamily="2" charset="2"/>
                        </a:rPr>
                        <a:t>q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 Педагог – носитель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готового 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знания. </a:t>
                      </a:r>
                      <a:endParaRPr lang="ru-RU" sz="1300" dirty="0">
                        <a:effectLst/>
                      </a:endParaRPr>
                    </a:p>
                  </a:txBody>
                  <a:tcPr marL="67194" marR="11199" marT="80726" marB="0">
                    <a:lnL w="12700" cap="flat" cmpd="sng" algn="ctr">
                      <a:solidFill>
                        <a:srgbClr val="208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8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81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8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Wingdings" panose="05000000000000000000" pitchFamily="2" charset="2"/>
                        </a:rPr>
                        <a:t>q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 Педагог       –        дирижёр, </a:t>
                      </a:r>
                      <a:endParaRPr lang="ru-RU" sz="1300" dirty="0">
                        <a:effectLst/>
                      </a:endParaRPr>
                    </a:p>
                    <a:p>
                      <a:pPr marL="10160" algn="ctr"/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«слышит голос ребёнка». </a:t>
                      </a:r>
                      <a:endParaRPr lang="ru-RU" sz="1300" dirty="0">
                        <a:effectLst/>
                      </a:endParaRPr>
                    </a:p>
                  </a:txBody>
                  <a:tcPr marL="67194" marR="11199" marT="80726" marB="0">
                    <a:lnL w="12700" cap="flat" cmpd="sng" algn="ctr">
                      <a:solidFill>
                        <a:srgbClr val="208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0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14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0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809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56447"/>
            <a:ext cx="76648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Georgia" panose="02040502050405020303" pitchFamily="18" charset="0"/>
              </a:rPr>
              <a:t>ОСНОВНЫЕ  ПРИЗНАКИ  РАЗВИВАЮЩЕГО  ДИАЛОГА </a:t>
            </a:r>
            <a:endParaRPr lang="ru-RU" sz="24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987444"/>
            <a:ext cx="5701554" cy="1272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 indent="-285750" algn="just">
              <a:lnSpc>
                <a:spcPct val="107000"/>
              </a:lnSpc>
              <a:spcAft>
                <a:spcPts val="15"/>
              </a:spcAft>
              <a:buFont typeface="Wingdings" panose="05000000000000000000" pitchFamily="2" charset="2"/>
              <a:buChar char="q"/>
            </a:pPr>
            <a:r>
              <a:rPr lang="ru-RU" b="1" dirty="0">
                <a:latin typeface="Georgia" panose="02040502050405020303" pitchFamily="18" charset="0"/>
              </a:rPr>
              <a:t>Проблемная  ситуация; </a:t>
            </a:r>
            <a:endParaRPr lang="ru-RU" dirty="0"/>
          </a:p>
          <a:p>
            <a:pPr marL="517525" algn="just">
              <a:lnSpc>
                <a:spcPct val="107000"/>
              </a:lnSpc>
              <a:spcAft>
                <a:spcPts val="15"/>
              </a:spcAft>
            </a:pPr>
            <a:r>
              <a:rPr lang="ru-RU" dirty="0">
                <a:latin typeface="Wingdings" panose="05000000000000000000" pitchFamily="2" charset="2"/>
              </a:rPr>
              <a:t>q</a:t>
            </a:r>
            <a:r>
              <a:rPr lang="ru-RU" sz="500" dirty="0">
                <a:latin typeface="Times New Roman" panose="02020603050405020304" pitchFamily="18" charset="0"/>
              </a:rPr>
              <a:t> </a:t>
            </a:r>
            <a:r>
              <a:rPr lang="ru-RU" b="1" dirty="0">
                <a:latin typeface="Georgia" panose="02040502050405020303" pitchFamily="18" charset="0"/>
              </a:rPr>
              <a:t>Дети активно  включаются в диалог: </a:t>
            </a:r>
            <a:endParaRPr lang="ru-RU" dirty="0"/>
          </a:p>
          <a:p>
            <a:pPr marL="457200" indent="287020" algn="just">
              <a:lnSpc>
                <a:spcPct val="106000"/>
              </a:lnSpc>
              <a:spcAft>
                <a:spcPts val="20"/>
              </a:spcAft>
            </a:pPr>
            <a:r>
              <a:rPr lang="ru-RU" dirty="0">
                <a:latin typeface="Wingdings" panose="05000000000000000000" pitchFamily="2" charset="2"/>
              </a:rPr>
              <a:t>Ø</a:t>
            </a:r>
            <a:r>
              <a:rPr lang="ru-RU" sz="500" dirty="0">
                <a:latin typeface="Times New Roman" panose="02020603050405020304" pitchFamily="18" charset="0"/>
              </a:rPr>
              <a:t>     </a:t>
            </a:r>
            <a:r>
              <a:rPr lang="ru-RU" dirty="0">
                <a:latin typeface="Georgia" panose="02040502050405020303" pitchFamily="18" charset="0"/>
              </a:rPr>
              <a:t>Дети задают вопросы; </a:t>
            </a:r>
            <a:endParaRPr lang="ru-RU" dirty="0"/>
          </a:p>
          <a:p>
            <a:pPr marL="457200" indent="287020" algn="just">
              <a:lnSpc>
                <a:spcPct val="106000"/>
              </a:lnSpc>
              <a:spcAft>
                <a:spcPts val="20"/>
              </a:spcAft>
            </a:pPr>
            <a:r>
              <a:rPr lang="ru-RU" dirty="0">
                <a:latin typeface="Wingdings" panose="05000000000000000000" pitchFamily="2" charset="2"/>
              </a:rPr>
              <a:t>Ø</a:t>
            </a:r>
            <a:r>
              <a:rPr lang="ru-RU" sz="500" dirty="0">
                <a:latin typeface="Times New Roman" panose="02020603050405020304" pitchFamily="18" charset="0"/>
              </a:rPr>
              <a:t>     </a:t>
            </a:r>
            <a:r>
              <a:rPr lang="ru-RU" dirty="0">
                <a:latin typeface="Georgia" panose="02040502050405020303" pitchFamily="18" charset="0"/>
              </a:rPr>
              <a:t>Дети поддерживают беседу; </a:t>
            </a:r>
            <a:endParaRPr lang="ru-RU" dirty="0"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67435" y="2259715"/>
            <a:ext cx="6606990" cy="1845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 algn="just">
              <a:lnSpc>
                <a:spcPct val="106000"/>
              </a:lnSpc>
              <a:spcAft>
                <a:spcPts val="20"/>
              </a:spcAft>
              <a:buFont typeface="Wingdings" panose="05000000000000000000" pitchFamily="2" charset="2"/>
              <a:buChar char="q"/>
            </a:pPr>
            <a:r>
              <a:rPr lang="ru-RU" b="1" dirty="0">
                <a:latin typeface="Georgia" panose="02040502050405020303" pitchFamily="18" charset="0"/>
              </a:rPr>
              <a:t>Детям  интересно мнение других; </a:t>
            </a:r>
            <a:endParaRPr lang="ru-RU" b="1" dirty="0" smtClean="0"/>
          </a:p>
          <a:p>
            <a:pPr marL="742950" indent="-285750" algn="just">
              <a:lnSpc>
                <a:spcPct val="106000"/>
              </a:lnSpc>
              <a:spcAft>
                <a:spcPts val="2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Georgia" panose="02040502050405020303" pitchFamily="18" charset="0"/>
              </a:rPr>
              <a:t>Проявляют </a:t>
            </a:r>
            <a:r>
              <a:rPr lang="ru-RU" b="1" dirty="0">
                <a:latin typeface="Georgia" panose="02040502050405020303" pitchFamily="18" charset="0"/>
              </a:rPr>
              <a:t>своё отношение к сказанному</a:t>
            </a:r>
            <a:r>
              <a:rPr lang="ru-RU" b="1" dirty="0" smtClean="0">
                <a:latin typeface="Georgia" panose="02040502050405020303" pitchFamily="18" charset="0"/>
              </a:rPr>
              <a:t>;</a:t>
            </a:r>
          </a:p>
          <a:p>
            <a:pPr marL="742950" indent="-285750" algn="just">
              <a:lnSpc>
                <a:spcPct val="106000"/>
              </a:lnSpc>
              <a:spcAft>
                <a:spcPts val="2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Georgia" panose="02040502050405020303" pitchFamily="18" charset="0"/>
              </a:rPr>
              <a:t> Высказывают </a:t>
            </a:r>
            <a:r>
              <a:rPr lang="ru-RU" b="1" dirty="0">
                <a:latin typeface="Georgia" panose="02040502050405020303" pitchFamily="18" charset="0"/>
              </a:rPr>
              <a:t>своё мнение; </a:t>
            </a:r>
            <a:endParaRPr lang="ru-RU" b="1" dirty="0" smtClean="0">
              <a:latin typeface="Georgia" panose="02040502050405020303" pitchFamily="18" charset="0"/>
            </a:endParaRPr>
          </a:p>
          <a:p>
            <a:pPr marL="742950" indent="-285750" algn="just">
              <a:lnSpc>
                <a:spcPct val="105000"/>
              </a:lnSpc>
              <a:spcAft>
                <a:spcPts val="15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Georgia" panose="02040502050405020303" pitchFamily="18" charset="0"/>
              </a:rPr>
              <a:t>Дети </a:t>
            </a:r>
            <a:r>
              <a:rPr lang="ru-RU" b="1" dirty="0">
                <a:latin typeface="Georgia" panose="02040502050405020303" pitchFamily="18" charset="0"/>
              </a:rPr>
              <a:t>аргументируют своё </a:t>
            </a:r>
            <a:r>
              <a:rPr lang="ru-RU" b="1" dirty="0" smtClean="0">
                <a:latin typeface="Georgia" panose="02040502050405020303" pitchFamily="18" charset="0"/>
              </a:rPr>
              <a:t>мнение; </a:t>
            </a:r>
          </a:p>
          <a:p>
            <a:pPr marL="457200" algn="just">
              <a:lnSpc>
                <a:spcPct val="105000"/>
              </a:lnSpc>
              <a:spcAft>
                <a:spcPts val="15"/>
              </a:spcAft>
            </a:pPr>
            <a:r>
              <a:rPr lang="ru-RU" dirty="0" smtClean="0">
                <a:latin typeface="Wingdings" panose="05000000000000000000" pitchFamily="2" charset="2"/>
              </a:rPr>
              <a:t>q</a:t>
            </a:r>
            <a:r>
              <a:rPr lang="ru-RU" b="1" dirty="0" smtClean="0">
                <a:latin typeface="Georgia" panose="02040502050405020303" pitchFamily="18" charset="0"/>
              </a:rPr>
              <a:t> </a:t>
            </a:r>
            <a:r>
              <a:rPr lang="ru-RU" b="1" dirty="0">
                <a:latin typeface="Georgia" panose="02040502050405020303" pitchFamily="18" charset="0"/>
              </a:rPr>
              <a:t>Использование  новых  слов; </a:t>
            </a:r>
            <a:endParaRPr lang="ru-RU" b="1" dirty="0" smtClean="0">
              <a:latin typeface="Georgia" panose="02040502050405020303" pitchFamily="18" charset="0"/>
            </a:endParaRPr>
          </a:p>
          <a:p>
            <a:pPr marL="457200" algn="just">
              <a:lnSpc>
                <a:spcPct val="105000"/>
              </a:lnSpc>
              <a:spcAft>
                <a:spcPts val="15"/>
              </a:spcAft>
            </a:pPr>
            <a:r>
              <a:rPr lang="ru-RU" dirty="0" smtClean="0">
                <a:latin typeface="Wingdings" panose="05000000000000000000" pitchFamily="2" charset="2"/>
              </a:rPr>
              <a:t>q</a:t>
            </a:r>
            <a:r>
              <a:rPr lang="ru-RU" b="1" dirty="0" smtClean="0">
                <a:latin typeface="Georgia" panose="02040502050405020303" pitchFamily="18" charset="0"/>
              </a:rPr>
              <a:t> </a:t>
            </a:r>
            <a:r>
              <a:rPr lang="ru-RU" b="1" dirty="0">
                <a:latin typeface="Georgia" panose="02040502050405020303" pitchFamily="18" charset="0"/>
              </a:rPr>
              <a:t>Появляются  суждения.</a:t>
            </a:r>
            <a:endParaRPr lang="ru-RU" dirty="0">
              <a:effectLst/>
            </a:endParaRPr>
          </a:p>
        </p:txBody>
      </p:sp>
      <p:pic>
        <p:nvPicPr>
          <p:cNvPr id="12" name="Picture 14" descr="https://stavsad60.ru/wp-content/uploads/sites/46/2020/10/detskiys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1040">
            <a:off x="732925" y="4251646"/>
            <a:ext cx="3143187" cy="210285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md-gazeta.ru/wp-content/uploads/2019/12/Foto_k_PP_dlya_nov_Pedagogika_dopolnitelnogo-1024x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0556">
            <a:off x="5297963" y="4331230"/>
            <a:ext cx="3137825" cy="209290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987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571" y="102830"/>
            <a:ext cx="751114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00"/>
                </a:solidFill>
                <a:effectLst/>
                <a:latin typeface="Roboto"/>
              </a:rPr>
              <a:t>Как диалог сделать развивающим:</a:t>
            </a:r>
          </a:p>
          <a:p>
            <a:endParaRPr lang="ru-RU" sz="2400" b="0" i="1" dirty="0" smtClean="0">
              <a:solidFill>
                <a:srgbClr val="23282D"/>
              </a:solidFill>
              <a:effectLst/>
              <a:latin typeface="Roboto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90337614"/>
              </p:ext>
            </p:extLst>
          </p:nvPr>
        </p:nvGraphicFramePr>
        <p:xfrm>
          <a:off x="257672" y="56008"/>
          <a:ext cx="8619371" cy="6807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https://static2.bigstockphoto.com/3/5/3/large1500/3536021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5482">
            <a:off x="88360" y="2949569"/>
            <a:ext cx="1862905" cy="12555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00.yaplakal.com/pics/pics_original/7/9/6/1065569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26">
            <a:off x="310610" y="4665347"/>
            <a:ext cx="1762668" cy="144239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sun9-5.userapi.com/QNLx-vdIFztxp1NR6ZnUT-sNFgVAoEeQWl4deQ/byQ27xAUkqw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00" b="75000" l="305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06" y="1934842"/>
            <a:ext cx="495975" cy="4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277905" y="2229299"/>
            <a:ext cx="1019888" cy="809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1269214" y="2261734"/>
            <a:ext cx="434941" cy="5322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Picture 18" descr="https://sun9-5.userapi.com/QNLx-vdIFztxp1NR6ZnUT-sNFgVAoEeQWl4deQ/byQ27xAUkqw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000" b="75000" l="305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281" y="2793955"/>
            <a:ext cx="330365" cy="33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единительная линия 29"/>
          <p:cNvCxnSpPr/>
          <p:nvPr/>
        </p:nvCxnSpPr>
        <p:spPr>
          <a:xfrm flipV="1">
            <a:off x="645459" y="2951768"/>
            <a:ext cx="1985277" cy="1644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2075312" y="2993876"/>
            <a:ext cx="555424" cy="1737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77905" y="581251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Педагог-модератор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061628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9953" y="2241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Georgia" panose="02040502050405020303" pitchFamily="18" charset="0"/>
              </a:rPr>
              <a:t>КАК  ПОСТАВИТЬ  ПРОБЛЕМУ?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9952" y="870466"/>
            <a:ext cx="6991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Georgia" panose="02040502050405020303" pitchFamily="18" charset="0"/>
              </a:rPr>
              <a:t>ДИАЛОГ НЕ возникнет, если НЕТ Проблемы, цепляющей ребёнка и </a:t>
            </a:r>
            <a:r>
              <a:rPr lang="ru-RU" b="1" dirty="0" smtClean="0">
                <a:latin typeface="Georgia" panose="02040502050405020303" pitchFamily="18" charset="0"/>
              </a:rPr>
              <a:t>заставляющей задуматься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16457" y="2070795"/>
            <a:ext cx="5594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ВОПРОСЫ  ДЛЯ  ОБСУЖДЕНИЯ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118" y="2686348"/>
            <a:ext cx="550022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i="1" dirty="0" smtClean="0"/>
              <a:t>Взрослых нужно слушаться всегда ?</a:t>
            </a:r>
            <a:endParaRPr lang="ru-RU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500353" y="3298387"/>
            <a:ext cx="486222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i="1" dirty="0" smtClean="0"/>
              <a:t>Почему люди ходят на работу?</a:t>
            </a:r>
            <a:endParaRPr lang="ru-RU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24118" y="3948232"/>
            <a:ext cx="791434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i="1" dirty="0" smtClean="0"/>
              <a:t>Зачем верблюду теплая шерсть в жаркой пустыне?</a:t>
            </a:r>
            <a:endParaRPr lang="ru-RU" sz="24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26777" y="4575660"/>
            <a:ext cx="7530352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dirty="0">
                <a:latin typeface="Georgia" panose="02040502050405020303" pitchFamily="18" charset="0"/>
              </a:rPr>
              <a:t>У МОЕЙ ПОДРУЖКИ ЖИВЁТ БЕЛАЯ КРЫСА ДОМА.  КРЫСА – ДИКОЕ ИЛИ ДОМАШНЕЕ  ЖИВОТНОЕ?</a:t>
            </a:r>
            <a:endParaRPr lang="ru-RU" sz="20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4118" y="5864371"/>
            <a:ext cx="643665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>
                <a:latin typeface="Georgia" panose="02040502050405020303" pitchFamily="18" charset="0"/>
              </a:rPr>
              <a:t>ЕСЛИ ЧЕЛОВЕК СИДИТ В САМОЛЁТЕ, ОН ДВИЖЕТСЯ ИЛИ НЕТ?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47022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 стрелкой 17"/>
          <p:cNvCxnSpPr/>
          <p:nvPr/>
        </p:nvCxnSpPr>
        <p:spPr>
          <a:xfrm>
            <a:off x="3910721" y="3268846"/>
            <a:ext cx="1055726" cy="13564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40658" y="183341"/>
            <a:ext cx="8139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Georgia" panose="02040502050405020303" pitchFamily="18" charset="0"/>
              </a:rPr>
              <a:t>ЧТО  ДОЛЖЕН  УЧИТЫВАТЬ  ВОСПИТАТЕЛЬ? </a:t>
            </a:r>
            <a:endParaRPr lang="ru-RU" sz="24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1646" y="838940"/>
            <a:ext cx="6454590" cy="17235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03275" indent="-285750" algn="just">
              <a:lnSpc>
                <a:spcPct val="106000"/>
              </a:lnSpc>
              <a:spcAft>
                <a:spcPts val="2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latin typeface="Georgia" panose="02040502050405020303" pitchFamily="18" charset="0"/>
              </a:rPr>
              <a:t>Интересы  и потребности  </a:t>
            </a:r>
            <a:r>
              <a:rPr lang="ru-RU" sz="2000" b="1" dirty="0" smtClean="0">
                <a:latin typeface="Georgia" panose="02040502050405020303" pitchFamily="18" charset="0"/>
              </a:rPr>
              <a:t>детей</a:t>
            </a:r>
          </a:p>
          <a:p>
            <a:pPr marL="803275" indent="-285750" algn="just">
              <a:lnSpc>
                <a:spcPct val="106000"/>
              </a:lnSpc>
              <a:spcAft>
                <a:spcPts val="20"/>
              </a:spcAft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Georgia" panose="02040502050405020303" pitchFamily="18" charset="0"/>
              </a:rPr>
              <a:t>Опыт</a:t>
            </a:r>
          </a:p>
          <a:p>
            <a:pPr marL="803275" indent="-285750" algn="just">
              <a:lnSpc>
                <a:spcPct val="106000"/>
              </a:lnSpc>
              <a:spcAft>
                <a:spcPts val="20"/>
              </a:spcAft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Georgia" panose="02040502050405020303" pitchFamily="18" charset="0"/>
              </a:rPr>
              <a:t>Возраст</a:t>
            </a:r>
          </a:p>
          <a:p>
            <a:pPr marL="803275" indent="-285750" algn="just">
              <a:lnSpc>
                <a:spcPct val="106000"/>
              </a:lnSpc>
              <a:spcAft>
                <a:spcPts val="20"/>
              </a:spcAft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Georgia" panose="02040502050405020303" pitchFamily="18" charset="0"/>
              </a:rPr>
              <a:t>Индивидуальные особенности детей</a:t>
            </a:r>
          </a:p>
          <a:p>
            <a:pPr marL="803275" indent="-285750" algn="just">
              <a:lnSpc>
                <a:spcPct val="106000"/>
              </a:lnSpc>
              <a:spcAft>
                <a:spcPts val="20"/>
              </a:spcAft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Georgia" panose="02040502050405020303" pitchFamily="18" charset="0"/>
              </a:rPr>
              <a:t>Текущие события в группе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5716" y="2845940"/>
            <a:ext cx="743344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latin typeface="Georgia" panose="02040502050405020303" pitchFamily="18" charset="0"/>
              </a:rPr>
              <a:t>ВАРИАНТЫ  </a:t>
            </a:r>
            <a:r>
              <a:rPr lang="ru-RU" b="1" dirty="0" smtClean="0">
                <a:latin typeface="Georgia" panose="02040502050405020303" pitchFamily="18" charset="0"/>
              </a:rPr>
              <a:t>РАЗВИТИЯ </a:t>
            </a:r>
            <a:r>
              <a:rPr lang="ru-RU" sz="2000" b="1" dirty="0" smtClean="0">
                <a:latin typeface="Georgia" panose="02040502050405020303" pitchFamily="18" charset="0"/>
              </a:rPr>
              <a:t>РАЗВИВАЮЩЕГО ДИАЛОГА 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54663" y="4071306"/>
            <a:ext cx="2991525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Образовательное событие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957983" y="3762409"/>
            <a:ext cx="2831895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Развивающее занятие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879780" y="3271766"/>
            <a:ext cx="1030941" cy="2577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864554" y="3253198"/>
            <a:ext cx="3083859" cy="442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59749" y="4668986"/>
            <a:ext cx="3026849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Утренний и вечерний круг</a:t>
            </a:r>
            <a:endParaRPr lang="ru-RU" dirty="0"/>
          </a:p>
        </p:txBody>
      </p:sp>
      <p:cxnSp>
        <p:nvCxnSpPr>
          <p:cNvPr id="21" name="Прямая со стрелкой 20"/>
          <p:cNvCxnSpPr>
            <a:endCxn id="6" idx="0"/>
          </p:cNvCxnSpPr>
          <p:nvPr/>
        </p:nvCxnSpPr>
        <p:spPr>
          <a:xfrm flipH="1">
            <a:off x="3350426" y="3256368"/>
            <a:ext cx="515641" cy="8149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4817" y="3609224"/>
            <a:ext cx="2816797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Проектная деятельность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40658" y="5105129"/>
            <a:ext cx="86778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FF0000"/>
                </a:solidFill>
              </a:rPr>
              <a:t>Не бояться ошибки. А радоваться 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FF0000"/>
                </a:solidFill>
              </a:rPr>
              <a:t>Надо научиться  терять время, а радоваться паузам в диалоге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FF0000"/>
                </a:solidFill>
              </a:rPr>
              <a:t>Педагог должен усложнять дискуссию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FF0000"/>
                </a:solidFill>
              </a:rPr>
              <a:t>Надо ценить движение мысли в черновиках, а не парадную пустоту чистовиков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FF0000"/>
                </a:solidFill>
              </a:rPr>
              <a:t>Концентрировать внимание на сказанном 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757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5332" y="187369"/>
            <a:ext cx="6681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00FF"/>
                </a:solidFill>
                <a:latin typeface="Georgia" panose="02040502050405020303" pitchFamily="18" charset="0"/>
              </a:rPr>
              <a:t>ПРАВИЛА  ВЕДЕНИЯ  ДИАЛОГА </a:t>
            </a:r>
            <a:endParaRPr lang="ru-RU" sz="2800" i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623" y="654437"/>
            <a:ext cx="5314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1. Вопросы продумывайте заранее</a:t>
            </a:r>
            <a:endParaRPr lang="ru-RU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49623" y="1075339"/>
            <a:ext cx="5088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2. Не давайте готовых ответов</a:t>
            </a:r>
            <a:endParaRPr lang="ru-RU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49180" y="1516623"/>
            <a:ext cx="4769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3. Не говорите «не правильно»</a:t>
            </a:r>
            <a:endParaRPr lang="ru-RU" sz="24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180" y="3474282"/>
            <a:ext cx="6492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0820"/>
            <a:r>
              <a:rPr lang="ru-RU" b="1" dirty="0" smtClean="0">
                <a:latin typeface="Georgia" panose="02040502050405020303" pitchFamily="18" charset="0"/>
              </a:rPr>
              <a:t> </a:t>
            </a:r>
            <a:endParaRPr lang="ru-RU" dirty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0" y="1978288"/>
            <a:ext cx="7808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4. Показывайте детям, что все их идеи очень интересны</a:t>
            </a:r>
            <a:endParaRPr lang="ru-RU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49180" y="2788904"/>
            <a:ext cx="6412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5.</a:t>
            </a:r>
            <a:r>
              <a:rPr lang="ru-RU" sz="2400" b="1" i="1" dirty="0" smtClean="0"/>
              <a:t> </a:t>
            </a:r>
            <a:r>
              <a:rPr lang="ru-RU" sz="2400" i="1" dirty="0" smtClean="0"/>
              <a:t>Поддерживайте</a:t>
            </a:r>
            <a:r>
              <a:rPr lang="ru-RU" sz="2400" b="1" i="1" dirty="0" smtClean="0"/>
              <a:t> </a:t>
            </a:r>
            <a:r>
              <a:rPr lang="ru-RU" sz="2400" i="1" dirty="0" smtClean="0"/>
              <a:t>детскую инициативу</a:t>
            </a:r>
            <a:endParaRPr lang="ru-RU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9180" y="3255972"/>
            <a:ext cx="7996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6. Резюмируйте время от времени то,  что было сказано, называя  детей по именам</a:t>
            </a:r>
            <a:endParaRPr lang="ru-RU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9180" y="4061185"/>
            <a:ext cx="842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7. Позволяйте детям самим обсудить, что произошло</a:t>
            </a:r>
            <a:endParaRPr lang="ru-RU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9180" y="4509588"/>
            <a:ext cx="832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8. Принимайте на себя различные роли</a:t>
            </a:r>
            <a:endParaRPr lang="ru-RU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9180" y="4892182"/>
            <a:ext cx="8280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9. Позволяйте детям самим понять суть противоречивой ситуации 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454157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5840" y="16669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23282D"/>
                </a:solidFill>
                <a:effectLst/>
                <a:latin typeface="Roboto"/>
              </a:rPr>
              <a:t>Работа с правилами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3143" y="99277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61391" y="676849"/>
            <a:ext cx="3632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КУЛЬТУРНЫЕ НОРМЫ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0438" y="1079211"/>
            <a:ext cx="76156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1" dirty="0" smtClean="0">
                <a:solidFill>
                  <a:srgbClr val="000000"/>
                </a:solidFill>
                <a:effectLst/>
                <a:latin typeface="Roboto"/>
              </a:rPr>
              <a:t>Ребёнку предоставляется выбор в фиксации правил (пиктограмма, предметная картинка в цвете и </a:t>
            </a:r>
            <a:r>
              <a:rPr lang="ru-RU" sz="2400" b="0" i="1" dirty="0" err="1" smtClean="0">
                <a:solidFill>
                  <a:srgbClr val="000000"/>
                </a:solidFill>
                <a:effectLst/>
                <a:latin typeface="Roboto"/>
              </a:rPr>
              <a:t>т.д</a:t>
            </a:r>
            <a:r>
              <a:rPr lang="ru-RU" sz="2400" b="0" i="1" dirty="0" smtClean="0">
                <a:solidFill>
                  <a:srgbClr val="000000"/>
                </a:solidFill>
                <a:effectLst/>
                <a:latin typeface="Roboto"/>
              </a:rPr>
              <a:t>).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Roboto"/>
              </a:rPr>
              <a:t>Созданное правило помещается на стену (доску) правил и вопросов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7975" y="3076106"/>
            <a:ext cx="8366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effectLst/>
                <a:latin typeface="Roboto"/>
              </a:rPr>
              <a:t>Правила  учат </a:t>
            </a:r>
            <a:r>
              <a:rPr lang="ru-RU" sz="2400" b="1" i="1" dirty="0" err="1" smtClean="0">
                <a:solidFill>
                  <a:srgbClr val="FF0000"/>
                </a:solidFill>
                <a:effectLst/>
                <a:latin typeface="Roboto"/>
              </a:rPr>
              <a:t>саморегуляции</a:t>
            </a:r>
            <a:r>
              <a:rPr lang="ru-RU" sz="2400" b="1" i="1" dirty="0" smtClean="0">
                <a:solidFill>
                  <a:srgbClr val="FF0000"/>
                </a:solidFill>
                <a:effectLst/>
                <a:latin typeface="Roboto"/>
              </a:rPr>
              <a:t> и культуре поведения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7" name="AutoShape 2" descr="https://vip-divan.su/800/600/https/s0.slide-share.ru/s_slide/f20a79db42ed74b27bc0a48ec22e583d/b204ba82-84d9-4ac9-8374-c9235131369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vip-divan.su/800/600/https/s0.slide-share.ru/s_slide/f20a79db42ed74b27bc0a48ec22e583d/b204ba82-84d9-4ac9-8374-c9235131369f.jpeg"/>
          <p:cNvSpPr>
            <a:spLocks noChangeAspect="1" noChangeArrowheads="1"/>
          </p:cNvSpPr>
          <p:nvPr/>
        </p:nvSpPr>
        <p:spPr bwMode="auto">
          <a:xfrm>
            <a:off x="1313815" y="557271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i.mycdn.me/i?r=AzEPZsRbOZEKgBhR0XGMT1Rkidbphci3jVUFprtRfWXpBKaKTM5SRkZCeTgDn6uOy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9" y="4008953"/>
            <a:ext cx="2502909" cy="18685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ds04.infourok.ru/uploads/ex/10b1/00023390-03ada80d/im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860" y="4127209"/>
            <a:ext cx="3552892" cy="19985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ds05.infourok.ru/uploads/ex/0bf0/00157c37-02d346db/hello_html_mf36d7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614" y="4431338"/>
            <a:ext cx="2901385" cy="200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79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9428" y="-11703"/>
            <a:ext cx="3765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Правила для детей: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727" y="651413"/>
            <a:ext cx="3430747" cy="461665"/>
          </a:xfrm>
          <a:prstGeom prst="wedgeRectCallout">
            <a:avLst/>
          </a:prstGeom>
          <a:solidFill>
            <a:srgbClr val="FFFF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i="1" dirty="0" smtClean="0"/>
              <a:t>Говорить по очереди!</a:t>
            </a:r>
            <a:endParaRPr lang="ru-RU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431313" y="677289"/>
            <a:ext cx="3449983" cy="461665"/>
          </a:xfrm>
          <a:prstGeom prst="wedgeRectCallout">
            <a:avLst/>
          </a:prstGeom>
          <a:solidFill>
            <a:srgbClr val="CC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i="1" dirty="0" smtClean="0"/>
              <a:t>Слушать говорящего!</a:t>
            </a:r>
            <a:endParaRPr lang="ru-RU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95836" y="1343910"/>
            <a:ext cx="2834430" cy="461665"/>
          </a:xfrm>
          <a:prstGeom prst="wedgeRectCallout">
            <a:avLst/>
          </a:prstGeom>
          <a:solidFill>
            <a:srgbClr val="F25C7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i="1" dirty="0" smtClean="0"/>
              <a:t>Не повторяться!</a:t>
            </a:r>
            <a:endParaRPr lang="ru-RU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431313" y="1400042"/>
            <a:ext cx="3127779" cy="461665"/>
          </a:xfrm>
          <a:prstGeom prst="wedge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i="1" dirty="0" smtClean="0"/>
              <a:t>Любые идеи важны!</a:t>
            </a:r>
            <a:endParaRPr lang="ru-RU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84421" y="2085367"/>
            <a:ext cx="5871883" cy="461665"/>
          </a:xfrm>
          <a:prstGeom prst="wedgeRect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Отвечать на поставленный вопрос!</a:t>
            </a:r>
            <a:endParaRPr lang="ru-RU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84421" y="2812045"/>
            <a:ext cx="5921814" cy="461665"/>
          </a:xfrm>
          <a:prstGeom prst="wedgeRectCallou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i="1" dirty="0" smtClean="0"/>
              <a:t>Объяснять, почему ты так считаешь</a:t>
            </a:r>
            <a:endParaRPr lang="ru-RU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65561" y="3538723"/>
            <a:ext cx="877727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Показатели успешности развивающего диалога:</a:t>
            </a:r>
          </a:p>
          <a:p>
            <a:pPr marL="457200" indent="-457200">
              <a:buAutoNum type="arabicPeriod"/>
            </a:pPr>
            <a:r>
              <a:rPr lang="ru-RU" sz="2000" b="1" i="1" dirty="0" smtClean="0"/>
              <a:t>Появляется </a:t>
            </a:r>
            <a:r>
              <a:rPr lang="ru-RU" sz="2000" b="1" i="1" dirty="0"/>
              <a:t>разнообразие ответов (вопросов, способов взаимодействия между детьми). </a:t>
            </a:r>
            <a:endParaRPr lang="ru-RU" sz="2000" b="1" i="1" dirty="0" smtClean="0"/>
          </a:p>
          <a:p>
            <a:r>
              <a:rPr lang="ru-RU" sz="2000" i="1" dirty="0" smtClean="0"/>
              <a:t>2. </a:t>
            </a:r>
            <a:r>
              <a:rPr lang="ru-RU" sz="2000" b="1" i="1" dirty="0" smtClean="0"/>
              <a:t>Содержание </a:t>
            </a:r>
            <a:r>
              <a:rPr lang="ru-RU" sz="2000" b="1" i="1" dirty="0"/>
              <a:t>диалога переходит на новый уровень</a:t>
            </a:r>
            <a:r>
              <a:rPr lang="ru-RU" sz="2400" b="1" dirty="0"/>
              <a:t>: </a:t>
            </a:r>
            <a:endParaRPr lang="ru-RU" sz="2400" dirty="0"/>
          </a:p>
          <a:p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000" i="1" dirty="0" smtClean="0">
                <a:solidFill>
                  <a:srgbClr val="0000FF"/>
                </a:solidFill>
              </a:rPr>
              <a:t>- </a:t>
            </a:r>
            <a:r>
              <a:rPr lang="ru-RU" sz="2000" b="1" i="1" dirty="0" smtClean="0">
                <a:solidFill>
                  <a:srgbClr val="0000FF"/>
                </a:solidFill>
              </a:rPr>
              <a:t>охвачено </a:t>
            </a:r>
            <a:r>
              <a:rPr lang="ru-RU" sz="2000" b="1" i="1" dirty="0">
                <a:solidFill>
                  <a:srgbClr val="0000FF"/>
                </a:solidFill>
              </a:rPr>
              <a:t>большинство детей; </a:t>
            </a:r>
            <a:endParaRPr lang="ru-RU" sz="2000" i="1" dirty="0">
              <a:solidFill>
                <a:srgbClr val="0000FF"/>
              </a:solidFill>
            </a:endParaRPr>
          </a:p>
          <a:p>
            <a:r>
              <a:rPr lang="ru-RU" sz="2000" i="1" dirty="0">
                <a:solidFill>
                  <a:srgbClr val="0000FF"/>
                </a:solidFill>
              </a:rPr>
              <a:t> </a:t>
            </a:r>
            <a:r>
              <a:rPr lang="ru-RU" sz="2000" i="1" dirty="0" smtClean="0">
                <a:solidFill>
                  <a:srgbClr val="0000FF"/>
                </a:solidFill>
              </a:rPr>
              <a:t>   - </a:t>
            </a:r>
            <a:r>
              <a:rPr lang="ru-RU" sz="2000" b="1" i="1" dirty="0" smtClean="0">
                <a:solidFill>
                  <a:srgbClr val="0000FF"/>
                </a:solidFill>
              </a:rPr>
              <a:t>проявляют</a:t>
            </a:r>
            <a:r>
              <a:rPr lang="ru-RU" sz="2000" b="1" i="1" dirty="0">
                <a:solidFill>
                  <a:srgbClr val="0000FF"/>
                </a:solidFill>
              </a:rPr>
              <a:t>  своё отношение  к сказанному; </a:t>
            </a:r>
            <a:r>
              <a:rPr lang="ru-RU" sz="2000" i="1" dirty="0">
                <a:solidFill>
                  <a:srgbClr val="0000FF"/>
                </a:solidFill>
              </a:rPr>
              <a:t> </a:t>
            </a:r>
            <a:endParaRPr lang="ru-RU" sz="2000" i="1" dirty="0" smtClean="0">
              <a:solidFill>
                <a:srgbClr val="0000FF"/>
              </a:solidFill>
            </a:endParaRPr>
          </a:p>
          <a:p>
            <a:r>
              <a:rPr lang="ru-RU" sz="2000" b="1" i="1" dirty="0" smtClean="0">
                <a:solidFill>
                  <a:srgbClr val="0000FF"/>
                </a:solidFill>
              </a:rPr>
              <a:t>    - высказывают </a:t>
            </a:r>
            <a:r>
              <a:rPr lang="ru-RU" sz="2000" b="1" i="1" dirty="0">
                <a:solidFill>
                  <a:srgbClr val="0000FF"/>
                </a:solidFill>
              </a:rPr>
              <a:t>своё мнение и аргументируют его. </a:t>
            </a:r>
            <a:endParaRPr lang="ru-RU" sz="2000" i="1" dirty="0">
              <a:solidFill>
                <a:srgbClr val="0000FF"/>
              </a:solidFill>
            </a:endParaRPr>
          </a:p>
          <a:p>
            <a:r>
              <a:rPr lang="ru-RU" sz="2000" i="1" dirty="0" smtClean="0"/>
              <a:t>3.</a:t>
            </a:r>
            <a:r>
              <a:rPr lang="ru-RU" sz="2000" b="1" i="1" dirty="0" smtClean="0"/>
              <a:t>Возникает </a:t>
            </a:r>
            <a:r>
              <a:rPr lang="ru-RU" sz="2000" b="1" i="1" dirty="0"/>
              <a:t>диалог между </a:t>
            </a:r>
            <a:r>
              <a:rPr lang="ru-RU" sz="2000" b="1" i="1" dirty="0" smtClean="0"/>
              <a:t>детьми</a:t>
            </a:r>
            <a:endParaRPr lang="ru-RU" sz="2000" i="1" dirty="0"/>
          </a:p>
          <a:p>
            <a:endParaRPr lang="ru-RU" sz="2800" b="1" dirty="0"/>
          </a:p>
        </p:txBody>
      </p:sp>
      <p:pic>
        <p:nvPicPr>
          <p:cNvPr id="11" name="Picture 10" descr="https://fs01.infourok.ru/images/doc/34/43974/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5039">
            <a:off x="6756994" y="1844056"/>
            <a:ext cx="2037817" cy="152836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103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5302"/>
            <a:ext cx="847779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1" dirty="0" smtClean="0">
                <a:solidFill>
                  <a:srgbClr val="000000"/>
                </a:solidFill>
                <a:effectLst/>
                <a:latin typeface="Roboto"/>
              </a:rPr>
              <a:t> </a:t>
            </a:r>
            <a:r>
              <a:rPr lang="ru-RU" sz="2400" b="1" i="1" dirty="0" smtClean="0">
                <a:solidFill>
                  <a:srgbClr val="0000FF"/>
                </a:solidFill>
                <a:effectLst/>
                <a:latin typeface="Roboto"/>
              </a:rPr>
              <a:t>У дошкольников сформированы следующие компетентности: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1" dirty="0" smtClean="0">
                <a:solidFill>
                  <a:srgbClr val="23282D"/>
                </a:solidFill>
                <a:effectLst/>
                <a:latin typeface="Roboto"/>
              </a:rPr>
              <a:t>Сформирован навык выдвижения новых идей и их аргументирование;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1" dirty="0" smtClean="0">
                <a:solidFill>
                  <a:srgbClr val="23282D"/>
                </a:solidFill>
                <a:effectLst/>
                <a:latin typeface="Roboto"/>
              </a:rPr>
              <a:t>Ребёнок легко вступает в контакт с другими людьми;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1" dirty="0" smtClean="0">
                <a:solidFill>
                  <a:srgbClr val="23282D"/>
                </a:solidFill>
                <a:effectLst/>
                <a:latin typeface="Roboto"/>
              </a:rPr>
              <a:t>Развито творческое мышление;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1" dirty="0" smtClean="0">
                <a:solidFill>
                  <a:srgbClr val="23282D"/>
                </a:solidFill>
                <a:effectLst/>
                <a:latin typeface="Roboto"/>
              </a:rPr>
              <a:t>Развита самостоятельность и </a:t>
            </a:r>
            <a:r>
              <a:rPr lang="ru-RU" sz="2400" b="0" i="1" dirty="0" err="1" smtClean="0">
                <a:solidFill>
                  <a:srgbClr val="23282D"/>
                </a:solidFill>
                <a:effectLst/>
                <a:latin typeface="Roboto"/>
              </a:rPr>
              <a:t>саморегуляция</a:t>
            </a:r>
            <a:r>
              <a:rPr lang="ru-RU" sz="2400" b="0" i="1" dirty="0" smtClean="0">
                <a:solidFill>
                  <a:srgbClr val="23282D"/>
                </a:solidFill>
                <a:effectLst/>
                <a:latin typeface="Roboto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1" dirty="0" smtClean="0">
                <a:solidFill>
                  <a:srgbClr val="23282D"/>
                </a:solidFill>
                <a:effectLst/>
                <a:latin typeface="Roboto"/>
              </a:rPr>
              <a:t>Сформировано умение задавать проблемные вопросы;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1" dirty="0" smtClean="0">
                <a:solidFill>
                  <a:srgbClr val="23282D"/>
                </a:solidFill>
                <a:effectLst/>
                <a:latin typeface="Roboto"/>
              </a:rPr>
              <a:t>Развита способность к рефлексии.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b="0" i="1" dirty="0" smtClean="0">
              <a:solidFill>
                <a:srgbClr val="23282D"/>
              </a:solidFill>
              <a:effectLst/>
              <a:latin typeface="Roboto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Roboto"/>
              </a:rPr>
              <a:t>«</a:t>
            </a:r>
            <a:r>
              <a:rPr lang="ru-RU" sz="2400" b="1" i="1" dirty="0" smtClean="0">
                <a:solidFill>
                  <a:srgbClr val="FF0000"/>
                </a:solidFill>
                <a:effectLst/>
                <a:latin typeface="Roboto"/>
              </a:rPr>
              <a:t>Общение служит в качестве механизма объединения людей в группы и условия социализации личности. И чем разнообразнее и богаче общение человека с окружающими его людьми, тем успешнее осуществляется развитие его личности»</a:t>
            </a:r>
            <a:br>
              <a:rPr lang="ru-RU" sz="2400" b="1" i="1" dirty="0" smtClean="0">
                <a:solidFill>
                  <a:srgbClr val="FF0000"/>
                </a:solidFill>
                <a:effectLst/>
                <a:latin typeface="Roboto"/>
              </a:rPr>
            </a:br>
            <a:r>
              <a:rPr lang="ru-RU" sz="2400" b="1" i="1" dirty="0" smtClean="0">
                <a:solidFill>
                  <a:srgbClr val="FF0000"/>
                </a:solidFill>
                <a:effectLst/>
                <a:latin typeface="Roboto"/>
              </a:rPr>
              <a:t>                                                                         </a:t>
            </a:r>
            <a:r>
              <a:rPr lang="ru-RU" sz="2400" b="0" i="1" dirty="0" smtClean="0">
                <a:solidFill>
                  <a:srgbClr val="23282D"/>
                </a:solidFill>
                <a:effectLst/>
                <a:latin typeface="Roboto"/>
              </a:rPr>
              <a:t>В.М. </a:t>
            </a:r>
            <a:r>
              <a:rPr lang="ru-RU" sz="2400" b="0" i="1" dirty="0" err="1" smtClean="0">
                <a:solidFill>
                  <a:srgbClr val="23282D"/>
                </a:solidFill>
                <a:effectLst/>
                <a:latin typeface="Roboto"/>
              </a:rPr>
              <a:t>Бехтеров</a:t>
            </a:r>
            <a:endParaRPr lang="ru-RU" sz="2400" b="0" i="1" dirty="0">
              <a:solidFill>
                <a:srgbClr val="23282D"/>
              </a:solidFill>
              <a:effectLst/>
              <a:latin typeface="Roboto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3971" y="-117918"/>
            <a:ext cx="23198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cap="none" spc="0" dirty="0" smtClean="0">
                <a:ln w="0"/>
                <a:solidFill>
                  <a:schemeClr val="tx1"/>
                </a:solidFill>
              </a:rPr>
              <a:t>Результат:</a:t>
            </a:r>
            <a:endParaRPr lang="ru-RU" sz="2800" b="1" i="1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44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20" y="470263"/>
            <a:ext cx="743276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0000FF"/>
                </a:solidFill>
                <a:latin typeface="Roboto"/>
              </a:rPr>
              <a:t>Развивающий диалог </a:t>
            </a:r>
            <a:r>
              <a:rPr lang="ru-RU" sz="2800" b="1" i="1" dirty="0" smtClean="0">
                <a:latin typeface="Roboto"/>
              </a:rPr>
              <a:t>	– 	это </a:t>
            </a:r>
            <a:r>
              <a:rPr lang="ru-RU" sz="2800" b="1" i="1" dirty="0">
                <a:latin typeface="Roboto"/>
              </a:rPr>
              <a:t>обсуждение </a:t>
            </a:r>
            <a:r>
              <a:rPr lang="ru-RU" sz="2800" b="1" i="1" dirty="0" smtClean="0">
                <a:latin typeface="Roboto"/>
              </a:rPr>
              <a:t>	с 	детьми проблемной 	(</a:t>
            </a:r>
            <a:r>
              <a:rPr lang="ru-RU" sz="2800" b="1" i="1" dirty="0">
                <a:latin typeface="Roboto"/>
              </a:rPr>
              <a:t>противоречивой, парадоксальной) </a:t>
            </a:r>
            <a:r>
              <a:rPr lang="ru-RU" sz="2800" b="1" i="1" dirty="0" smtClean="0">
                <a:latin typeface="Roboto"/>
              </a:rPr>
              <a:t>	ситуации</a:t>
            </a:r>
            <a:r>
              <a:rPr lang="ru-RU" sz="2800" b="1" i="1" dirty="0">
                <a:latin typeface="Roboto"/>
              </a:rPr>
              <a:t>, </a:t>
            </a:r>
            <a:r>
              <a:rPr lang="ru-RU" sz="2800" b="1" i="1" dirty="0" smtClean="0">
                <a:latin typeface="Roboto"/>
              </a:rPr>
              <a:t>	в </a:t>
            </a:r>
            <a:r>
              <a:rPr lang="ru-RU" sz="2800" b="1" i="1" dirty="0">
                <a:latin typeface="Roboto"/>
              </a:rPr>
              <a:t>результате которой появляются новые идеи и ставятся новые задачи </a:t>
            </a:r>
          </a:p>
          <a:p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8822" y="4022747"/>
            <a:ext cx="7223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000000"/>
                </a:solidFill>
                <a:latin typeface="Roboto"/>
              </a:rPr>
              <a:t>Основная </a:t>
            </a:r>
            <a:r>
              <a:rPr lang="ru-RU" sz="2800" b="1" i="1" dirty="0">
                <a:solidFill>
                  <a:srgbClr val="FF0000"/>
                </a:solidFill>
                <a:latin typeface="Roboto"/>
              </a:rPr>
              <a:t>цель </a:t>
            </a:r>
            <a:r>
              <a:rPr lang="ru-RU" sz="2800" b="1" i="1" dirty="0">
                <a:solidFill>
                  <a:srgbClr val="000000"/>
                </a:solidFill>
                <a:latin typeface="Roboto"/>
              </a:rPr>
              <a:t>развивающего диалога — </a:t>
            </a:r>
            <a:r>
              <a:rPr lang="ru-RU" sz="2800" b="1" i="1" dirty="0">
                <a:latin typeface="Roboto"/>
              </a:rPr>
              <a:t>помочь развитию творческого, продуктивного, </a:t>
            </a:r>
            <a:r>
              <a:rPr lang="ru-RU" sz="2800" b="1" i="1" dirty="0">
                <a:solidFill>
                  <a:srgbClr val="0000FF"/>
                </a:solidFill>
                <a:latin typeface="Roboto"/>
              </a:rPr>
              <a:t>диалектического мышления у ребенка</a:t>
            </a:r>
            <a:endParaRPr lang="ru-RU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955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4028" y="122311"/>
            <a:ext cx="870096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Вебинар</a:t>
            </a:r>
            <a:r>
              <a:rPr lang="ru-RU" b="1" dirty="0" smtClean="0"/>
              <a:t>: </a:t>
            </a:r>
          </a:p>
          <a:p>
            <a:r>
              <a:rPr lang="ru-RU" sz="1600" b="1" dirty="0" err="1" smtClean="0"/>
              <a:t>Селецкая</a:t>
            </a:r>
            <a:r>
              <a:rPr lang="ru-RU" sz="1600" b="1" dirty="0" smtClean="0"/>
              <a:t> </a:t>
            </a:r>
            <a:r>
              <a:rPr lang="ru-RU" sz="1600" b="1" dirty="0"/>
              <a:t>Татьяна </a:t>
            </a:r>
            <a:r>
              <a:rPr lang="ru-RU" sz="1600" b="1" dirty="0" smtClean="0"/>
              <a:t>Витальевна</a:t>
            </a:r>
          </a:p>
          <a:p>
            <a:r>
              <a:rPr lang="ru-RU" sz="1600" dirty="0"/>
              <a:t>Является экспертом комплексной оценки качества образования ECERS. Принимала активное участие в качестве эксперта в апробации адаптивного инструмента оценки условий реализации основной образовательной программы дошкольного образования ECERS. </a:t>
            </a:r>
            <a:endParaRPr lang="ru-RU" sz="1600" b="1" dirty="0" smtClean="0"/>
          </a:p>
          <a:p>
            <a:r>
              <a:rPr lang="ru-RU" sz="1600" dirty="0"/>
              <a:t>Преподаваемые дисциплины: Развитие диалектического мышления дошкольников; развивающий диалог с ребенком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7946"/>
            <a:ext cx="5557173" cy="41678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64958" y="5733002"/>
            <a:ext cx="7039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Спасибо за внимание</a:t>
            </a:r>
            <a:endParaRPr lang="ru-RU" sz="5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173" y="2413956"/>
            <a:ext cx="3183036" cy="318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3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374" y="451103"/>
            <a:ext cx="79465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0000FF"/>
                </a:solidFill>
                <a:latin typeface="Roboto Slab"/>
              </a:rPr>
              <a:t>Диалектика</a:t>
            </a:r>
            <a:r>
              <a:rPr lang="ru-RU" sz="2800" b="1" i="1" dirty="0">
                <a:solidFill>
                  <a:srgbClr val="333333"/>
                </a:solidFill>
                <a:latin typeface="Roboto Slab"/>
              </a:rPr>
              <a:t> – это </a:t>
            </a:r>
            <a:r>
              <a:rPr lang="ru-RU" sz="2800" b="1" i="1" dirty="0" smtClean="0">
                <a:solidFill>
                  <a:srgbClr val="333333"/>
                </a:solidFill>
                <a:latin typeface="Roboto Slab"/>
              </a:rPr>
              <a:t>философское учение  </a:t>
            </a:r>
            <a:r>
              <a:rPr lang="ru-RU" sz="2800" dirty="0" smtClean="0"/>
              <a:t>о </a:t>
            </a:r>
            <a:r>
              <a:rPr lang="ru-RU" sz="2800" b="1" i="1" dirty="0"/>
              <a:t>наиболее общих законах развития и познания </a:t>
            </a:r>
            <a:r>
              <a:rPr lang="ru-RU" sz="2800" b="1" i="1" dirty="0" smtClean="0"/>
              <a:t>природы</a:t>
            </a:r>
            <a:r>
              <a:rPr lang="ru-RU" sz="2800" b="1" i="1" dirty="0"/>
              <a:t>, включая общество и </a:t>
            </a:r>
            <a:r>
              <a:rPr lang="ru-RU" sz="2800" b="1" i="1" dirty="0" smtClean="0"/>
              <a:t>мышление</a:t>
            </a:r>
            <a:endParaRPr lang="ru-RU" sz="2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8496" y="3536942"/>
            <a:ext cx="89855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00FF"/>
                </a:solidFill>
                <a:latin typeface="Helvetica" panose="020B0604020202020204" pitchFamily="34" charset="0"/>
              </a:rPr>
              <a:t>Мышление</a:t>
            </a:r>
            <a:r>
              <a:rPr lang="ru-RU" sz="2800" b="1" i="1" dirty="0">
                <a:solidFill>
                  <a:srgbClr val="FF0000"/>
                </a:solidFill>
                <a:latin typeface="Helvetica" panose="020B0604020202020204" pitchFamily="34" charset="0"/>
              </a:rPr>
              <a:t> </a:t>
            </a:r>
            <a:r>
              <a:rPr lang="ru-RU" sz="2800" b="1" i="1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– это </a:t>
            </a:r>
            <a:r>
              <a:rPr lang="ru-RU" sz="2800" b="1" i="1" dirty="0">
                <a:solidFill>
                  <a:srgbClr val="000000"/>
                </a:solidFill>
                <a:latin typeface="Helvetica" panose="020B0604020202020204" pitchFamily="34" charset="0"/>
              </a:rPr>
              <a:t>процесс познавательной деятельности  </a:t>
            </a:r>
            <a:r>
              <a:rPr lang="ru-RU" sz="2800" b="1" i="1" dirty="0">
                <a:solidFill>
                  <a:srgbClr val="006400"/>
                </a:solidFill>
                <a:latin typeface="Helvetica" panose="020B0604020202020204" pitchFamily="34" charset="0"/>
              </a:rPr>
              <a:t>индивида</a:t>
            </a:r>
            <a:r>
              <a:rPr lang="ru-RU" sz="2800" b="1" i="1" dirty="0">
                <a:solidFill>
                  <a:srgbClr val="000000"/>
                </a:solidFill>
                <a:latin typeface="Helvetica" panose="020B0604020202020204" pitchFamily="34" charset="0"/>
              </a:rPr>
              <a:t>, характеризующийся </a:t>
            </a:r>
            <a:endParaRPr lang="ru-RU" sz="2800" b="1" i="1" dirty="0" smtClean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r>
              <a:rPr lang="ru-RU" sz="2800" b="1" i="1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обобщенным</a:t>
            </a:r>
            <a:r>
              <a:rPr lang="ru-RU" sz="2800" b="1" i="1" dirty="0">
                <a:solidFill>
                  <a:srgbClr val="000000"/>
                </a:solidFill>
                <a:latin typeface="Helvetica" panose="020B0604020202020204" pitchFamily="34" charset="0"/>
              </a:rPr>
              <a:t> и </a:t>
            </a:r>
            <a:r>
              <a:rPr lang="ru-RU" sz="2800" b="1" i="1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опосредствованным</a:t>
            </a:r>
            <a:r>
              <a:rPr lang="ru-RU" sz="2800" b="1" i="1" dirty="0">
                <a:solidFill>
                  <a:srgbClr val="000000"/>
                </a:solidFill>
                <a:latin typeface="Helvetica" panose="020B0604020202020204" pitchFamily="34" charset="0"/>
              </a:rPr>
              <a:t> </a:t>
            </a:r>
            <a:endParaRPr lang="ru-RU" sz="2800" b="1" i="1" dirty="0" smtClean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r>
              <a:rPr lang="ru-RU" sz="2800" b="1" i="1" dirty="0">
                <a:solidFill>
                  <a:srgbClr val="006400"/>
                </a:solidFill>
                <a:latin typeface="Helvetica" panose="020B0604020202020204" pitchFamily="34" charset="0"/>
              </a:rPr>
              <a:t>о</a:t>
            </a:r>
            <a:r>
              <a:rPr lang="ru-RU" sz="2800" b="1" i="1" dirty="0" smtClean="0">
                <a:solidFill>
                  <a:srgbClr val="006400"/>
                </a:solidFill>
                <a:latin typeface="Helvetica" panose="020B0604020202020204" pitchFamily="34" charset="0"/>
              </a:rPr>
              <a:t>тражением</a:t>
            </a:r>
            <a:r>
              <a:rPr lang="ru-RU" sz="2800" b="1" i="1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 действительности 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158626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144" y="1341120"/>
            <a:ext cx="81930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00FF"/>
                </a:solidFill>
                <a:latin typeface="Roboto"/>
                <a:cs typeface="Times New Roman" panose="02020603050405020304" pitchFamily="18" charset="0"/>
              </a:rPr>
              <a:t>Диалектическое мышление </a:t>
            </a:r>
            <a:r>
              <a:rPr lang="ru-RU" sz="3200" b="1" i="1" dirty="0">
                <a:latin typeface="Roboto"/>
                <a:cs typeface="Times New Roman" panose="02020603050405020304" pitchFamily="18" charset="0"/>
              </a:rPr>
              <a:t>– </a:t>
            </a:r>
            <a:r>
              <a:rPr lang="ru-RU" sz="3200" b="1" i="1" dirty="0"/>
              <a:t>это система специальных диалектических мыслительных </a:t>
            </a:r>
            <a:r>
              <a:rPr lang="ru-RU" sz="3200" b="1" i="1" dirty="0" smtClean="0"/>
              <a:t>	действий</a:t>
            </a:r>
            <a:r>
              <a:rPr lang="ru-RU" sz="3200" b="1" i="1" dirty="0"/>
              <a:t>, позволяющих </a:t>
            </a:r>
            <a:r>
              <a:rPr lang="ru-RU" sz="3200" b="1" i="1" dirty="0" smtClean="0"/>
              <a:t>	оперировать противоположностями.</a:t>
            </a:r>
          </a:p>
          <a:p>
            <a:r>
              <a:rPr lang="ru-RU" sz="3200" b="1" i="1" dirty="0" smtClean="0">
                <a:latin typeface="Roboto"/>
                <a:cs typeface="Times New Roman" panose="02020603050405020304" pitchFamily="18" charset="0"/>
              </a:rPr>
              <a:t>Диалектическое мышление лежит в основе творчества</a:t>
            </a:r>
            <a:endParaRPr lang="ru-RU" sz="3200" b="1" i="1" dirty="0">
              <a:latin typeface="Roboto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4177" y="5010912"/>
            <a:ext cx="5084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Roboto"/>
              </a:rPr>
              <a:t>Согласно концепции </a:t>
            </a:r>
            <a:r>
              <a:rPr lang="ru-RU" sz="2000" dirty="0" smtClean="0">
                <a:latin typeface="Roboto"/>
              </a:rPr>
              <a:t>Н.Е. </a:t>
            </a:r>
            <a:r>
              <a:rPr lang="ru-RU" sz="2000" dirty="0" err="1" smtClean="0">
                <a:latin typeface="Roboto"/>
              </a:rPr>
              <a:t>Вераксы</a:t>
            </a:r>
            <a:endParaRPr lang="ru-RU" sz="2000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9368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 стрелкой 14"/>
          <p:cNvCxnSpPr/>
          <p:nvPr/>
        </p:nvCxnSpPr>
        <p:spPr>
          <a:xfrm>
            <a:off x="4312560" y="1207058"/>
            <a:ext cx="2514960" cy="4286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962482" y="1167414"/>
            <a:ext cx="337887" cy="3137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43003" y="336863"/>
            <a:ext cx="776947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00FF"/>
                </a:solidFill>
                <a:latin typeface="Roboto"/>
              </a:rPr>
              <a:t>М</a:t>
            </a:r>
            <a:r>
              <a:rPr lang="ru-RU" sz="2400" b="1" i="1" dirty="0" smtClean="0">
                <a:solidFill>
                  <a:srgbClr val="0000FF"/>
                </a:solidFill>
                <a:latin typeface="Roboto"/>
              </a:rPr>
              <a:t>еханизм </a:t>
            </a:r>
            <a:r>
              <a:rPr lang="ru-RU" sz="2400" b="1" i="1" dirty="0">
                <a:solidFill>
                  <a:srgbClr val="0000FF"/>
                </a:solidFill>
                <a:latin typeface="Roboto"/>
              </a:rPr>
              <a:t>диалектического </a:t>
            </a:r>
            <a:r>
              <a:rPr lang="ru-RU" sz="2400" b="1" i="1" dirty="0" smtClean="0">
                <a:solidFill>
                  <a:srgbClr val="0000FF"/>
                </a:solidFill>
                <a:latin typeface="Roboto"/>
              </a:rPr>
              <a:t>мышления – </a:t>
            </a:r>
            <a:r>
              <a:rPr lang="ru-RU" sz="2400" b="1" i="1" dirty="0" smtClean="0">
                <a:solidFill>
                  <a:srgbClr val="FF0000"/>
                </a:solidFill>
                <a:latin typeface="Roboto"/>
              </a:rPr>
              <a:t>ДИАЛЕКТИЧЕСКИЕ ДЕЙСТВИЯ</a:t>
            </a:r>
            <a:endParaRPr lang="ru-RU" sz="2400" b="1" i="1" dirty="0">
              <a:solidFill>
                <a:srgbClr val="FF0000"/>
              </a:solidFill>
              <a:latin typeface="Robot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3410" y="5493135"/>
            <a:ext cx="439059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FF"/>
                </a:solidFill>
              </a:rPr>
              <a:t>4. ОБЪЕДИНЕНИЕ</a:t>
            </a:r>
          </a:p>
          <a:p>
            <a:pPr algn="ctr"/>
            <a:r>
              <a:rPr lang="ru-RU" sz="2000" dirty="0" smtClean="0"/>
              <a:t>направлено </a:t>
            </a:r>
            <a:r>
              <a:rPr lang="ru-RU" sz="2000" dirty="0"/>
              <a:t>на установ­ление </a:t>
            </a:r>
            <a:r>
              <a:rPr lang="ru-RU" sz="2000" b="1" u="sng" dirty="0" smtClean="0"/>
              <a:t>целостности</a:t>
            </a:r>
            <a:r>
              <a:rPr lang="ru-RU" sz="2000" u="sng" dirty="0" smtClean="0"/>
              <a:t> </a:t>
            </a:r>
            <a:r>
              <a:rPr lang="ru-RU" sz="2000" dirty="0" smtClean="0"/>
              <a:t>противоположности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-57471" y="4304731"/>
            <a:ext cx="4783047" cy="30162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</a:rPr>
              <a:t>2. ОПОСРЕДОВАНИЕ</a:t>
            </a:r>
          </a:p>
          <a:p>
            <a:pPr algn="ctr"/>
            <a:r>
              <a:rPr lang="ru-RU" sz="2000" dirty="0"/>
              <a:t>направлено на поиск таких целостностей (объектов, понятий, условий, явлений и т. п.), которые характе­ризуются </a:t>
            </a:r>
            <a:r>
              <a:rPr lang="ru-RU" sz="2000" u="sng" dirty="0"/>
              <a:t>наличием заранее определен­ных </a:t>
            </a:r>
            <a:r>
              <a:rPr lang="ru-RU" sz="2000" u="sng" dirty="0" smtClean="0"/>
              <a:t>противоположностей.</a:t>
            </a:r>
          </a:p>
          <a:p>
            <a:pPr algn="ctr"/>
            <a:r>
              <a:rPr lang="ru-RU" i="1" dirty="0" smtClean="0">
                <a:solidFill>
                  <a:srgbClr val="FF0000"/>
                </a:solidFill>
              </a:rPr>
              <a:t>Трансформация </a:t>
            </a:r>
            <a:r>
              <a:rPr lang="ru-RU" i="1" dirty="0">
                <a:solidFill>
                  <a:srgbClr val="FF0000"/>
                </a:solidFill>
              </a:rPr>
              <a:t>пары противоположностей А и В </a:t>
            </a:r>
            <a:r>
              <a:rPr lang="ru-RU" i="1" dirty="0" err="1">
                <a:solidFill>
                  <a:srgbClr val="FF0000"/>
                </a:solidFill>
              </a:rPr>
              <a:t>в</a:t>
            </a:r>
            <a:r>
              <a:rPr lang="ru-RU" i="1" dirty="0">
                <a:solidFill>
                  <a:srgbClr val="FF0000"/>
                </a:solidFill>
              </a:rPr>
              <a:t> единый объект АВ.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986527" y="2468462"/>
            <a:ext cx="4047745" cy="19082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</a:rPr>
              <a:t>3.ОБРАЩЕНИЕ</a:t>
            </a:r>
          </a:p>
          <a:p>
            <a:pPr algn="ctr"/>
            <a:r>
              <a:rPr lang="ru-RU" sz="2000" dirty="0" smtClean="0"/>
              <a:t> </a:t>
            </a:r>
            <a:r>
              <a:rPr lang="ru-RU" sz="2000" dirty="0"/>
              <a:t>направле­но на обратный анализ объектов, т. е. такой, в ходе которого начало и ко­нец — а это тоже противоположно­сти — как бы меняются местами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162" y="1806743"/>
            <a:ext cx="4830638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FF"/>
                </a:solidFill>
                <a:latin typeface="Roboto"/>
              </a:rPr>
              <a:t>1. ПРЕВРАЩЕНИЕ</a:t>
            </a:r>
          </a:p>
          <a:p>
            <a:pPr algn="ctr"/>
            <a:r>
              <a:rPr lang="ru-RU" sz="2000" b="1" dirty="0" smtClean="0">
                <a:solidFill>
                  <a:srgbClr val="4D4D4D"/>
                </a:solidFill>
                <a:latin typeface="Arial" panose="020B0604020202020204" pitchFamily="34" charset="0"/>
              </a:rPr>
              <a:t>направлено на рассмотрение </a:t>
            </a:r>
            <a:r>
              <a:rPr lang="ru-RU" sz="2000" b="1" dirty="0">
                <a:solidFill>
                  <a:srgbClr val="4D4D4D"/>
                </a:solidFill>
                <a:latin typeface="Arial" panose="020B0604020202020204" pitchFamily="34" charset="0"/>
              </a:rPr>
              <a:t>объекта как противопо­ложного самому </a:t>
            </a:r>
            <a:r>
              <a:rPr lang="ru-RU" sz="2000" b="1" dirty="0" smtClean="0">
                <a:solidFill>
                  <a:srgbClr val="4D4D4D"/>
                </a:solidFill>
                <a:latin typeface="Arial" panose="020B0604020202020204" pitchFamily="34" charset="0"/>
              </a:rPr>
              <a:t>себе</a:t>
            </a:r>
          </a:p>
          <a:p>
            <a:pPr algn="ctr"/>
            <a:r>
              <a:rPr lang="ru-RU" sz="2000" i="1" dirty="0" smtClean="0">
                <a:solidFill>
                  <a:srgbClr val="FF0000"/>
                </a:solidFill>
              </a:rPr>
              <a:t>Скачкообразная трансформация </a:t>
            </a:r>
            <a:r>
              <a:rPr lang="ru-RU" sz="2000" i="1" dirty="0">
                <a:solidFill>
                  <a:srgbClr val="FF0000"/>
                </a:solidFill>
              </a:rPr>
              <a:t>объекта А в свою противоположность — объект В.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157728" y="1189420"/>
            <a:ext cx="1142640" cy="517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349136" y="1184440"/>
            <a:ext cx="2128306" cy="1218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95892" y="148757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REG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10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6" y="829056"/>
            <a:ext cx="9140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ЭТАПЫ РАБОТЫ  С ДИАЛЕКТИЧЕСКИМ ДЕЙСТВИЕМ </a:t>
            </a:r>
            <a:endParaRPr lang="ru-RU" sz="2800" b="1" i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03796869"/>
              </p:ext>
            </p:extLst>
          </p:nvPr>
        </p:nvGraphicFramePr>
        <p:xfrm>
          <a:off x="0" y="1571136"/>
          <a:ext cx="8997696" cy="4658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1740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070" y="0"/>
            <a:ext cx="709574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Занятие </a:t>
            </a:r>
            <a:r>
              <a:rPr lang="en-US" dirty="0" smtClean="0"/>
              <a:t>I</a:t>
            </a:r>
            <a:r>
              <a:rPr lang="ru-RU" dirty="0" smtClean="0"/>
              <a:t> этапа</a:t>
            </a:r>
          </a:p>
          <a:p>
            <a:r>
              <a:rPr lang="ru-RU" sz="2000" u="sng" dirty="0" smtClean="0"/>
              <a:t>Задача:</a:t>
            </a:r>
            <a:r>
              <a:rPr lang="ru-RU" dirty="0" smtClean="0"/>
              <a:t> создание условий для формирования представлений о противоположностях и </a:t>
            </a:r>
            <a:r>
              <a:rPr lang="ru-RU" sz="2400" dirty="0" smtClean="0">
                <a:solidFill>
                  <a:srgbClr val="FF0000"/>
                </a:solidFill>
              </a:rPr>
              <a:t>действия превращения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070" y="1169164"/>
            <a:ext cx="7888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Игра «Комната кривых зеркал»</a:t>
            </a:r>
          </a:p>
          <a:p>
            <a:r>
              <a:rPr lang="ru-RU" dirty="0" smtClean="0"/>
              <a:t>Все предметы и действия отражаются в них наоборот и превращаются в свои противоположности.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207260" y="2186458"/>
            <a:ext cx="3413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«Погода наоборот»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22530"/>
              </p:ext>
            </p:extLst>
          </p:nvPr>
        </p:nvGraphicFramePr>
        <p:xfrm>
          <a:off x="361188" y="2591816"/>
          <a:ext cx="6096000" cy="17973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7973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40096" y="2919382"/>
            <a:ext cx="743712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https://catherineasquithgallery.com/uploads/posts/2021-02/1614546065_30-p-solntse-na-belom-fone-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9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511" y="3095658"/>
            <a:ext cx="825566" cy="83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309872" y="3144427"/>
            <a:ext cx="743712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355336" y="3502979"/>
            <a:ext cx="9509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355336" y="3224182"/>
            <a:ext cx="9509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355336" y="3729643"/>
            <a:ext cx="9509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2560" y="4984135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«Сломанный телефон»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198664" y="6248400"/>
            <a:ext cx="4477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Продуктивная деятельность: «Подарок»</a:t>
            </a:r>
            <a:endParaRPr lang="ru-RU" dirty="0"/>
          </a:p>
        </p:txBody>
      </p:sp>
      <p:pic>
        <p:nvPicPr>
          <p:cNvPr id="4104" name="Picture 8" descr="https://w7.pngwing.com/pngs/120/660/png-transparent-computer-mouse-whiskers-drawing-computer-mouse-electronics-white-mamm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24" y="5763377"/>
            <a:ext cx="1252728" cy="8115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papik.pro/uploads/posts/2021-09/1631504785_2-papik-pro-p-sobaka-konturnii-risunok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11" y="5168801"/>
            <a:ext cx="1551305" cy="16891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e7.pngegg.com/pngimages/217/1015/png-clipart-umbrella-illustration-black-closed-umbrella-angle-colo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8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031" y="2803691"/>
            <a:ext cx="792685" cy="158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571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029" y="379214"/>
            <a:ext cx="4126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ОПОСРЕДСТВОВАНИЕ</a:t>
            </a:r>
            <a:endParaRPr lang="ru-RU" sz="2800" dirty="0"/>
          </a:p>
        </p:txBody>
      </p:sp>
      <p:pic>
        <p:nvPicPr>
          <p:cNvPr id="3074" name="Picture 2" descr="hello_html_m689c089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5" y="1171874"/>
            <a:ext cx="7775979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ello_html_m75163c3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5" y="4407090"/>
            <a:ext cx="7919514" cy="173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46203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1447</TotalTime>
  <Words>1790</Words>
  <Application>Microsoft Office PowerPoint</Application>
  <PresentationFormat>Экран (4:3)</PresentationFormat>
  <Paragraphs>281</Paragraphs>
  <Slides>30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6" baseType="lpstr">
      <vt:lpstr>Arial</vt:lpstr>
      <vt:lpstr>BOLD</vt:lpstr>
      <vt:lpstr>Calibri</vt:lpstr>
      <vt:lpstr>Georgia</vt:lpstr>
      <vt:lpstr>Helvetica</vt:lpstr>
      <vt:lpstr>Open Sans</vt:lpstr>
      <vt:lpstr>REG</vt:lpstr>
      <vt:lpstr>Roboto</vt:lpstr>
      <vt:lpstr>Roboto Slab</vt:lpstr>
      <vt:lpstr>Times New Roman</vt:lpstr>
      <vt:lpstr>Times New Roman, serif</vt:lpstr>
      <vt:lpstr>Trebuchet MS</vt:lpstr>
      <vt:lpstr>Trebuchet MS (Основной текст)</vt:lpstr>
      <vt:lpstr>Wingdings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100</cp:revision>
  <dcterms:created xsi:type="dcterms:W3CDTF">2021-09-19T04:49:18Z</dcterms:created>
  <dcterms:modified xsi:type="dcterms:W3CDTF">2022-02-07T13:16:41Z</dcterms:modified>
</cp:coreProperties>
</file>